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368" r:id="rId3"/>
    <p:sldId id="369" r:id="rId4"/>
    <p:sldId id="367" r:id="rId5"/>
    <p:sldId id="258" r:id="rId6"/>
    <p:sldId id="259" r:id="rId7"/>
    <p:sldId id="260" r:id="rId8"/>
    <p:sldId id="297" r:id="rId9"/>
    <p:sldId id="261" r:id="rId10"/>
    <p:sldId id="264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361" r:id="rId22"/>
    <p:sldId id="370" r:id="rId23"/>
    <p:sldId id="273" r:id="rId24"/>
    <p:sldId id="274" r:id="rId25"/>
    <p:sldId id="362" r:id="rId26"/>
    <p:sldId id="275" r:id="rId27"/>
    <p:sldId id="276" r:id="rId28"/>
    <p:sldId id="277" r:id="rId29"/>
    <p:sldId id="364" r:id="rId30"/>
    <p:sldId id="278" r:id="rId31"/>
    <p:sldId id="279" r:id="rId32"/>
    <p:sldId id="280" r:id="rId33"/>
    <p:sldId id="281" r:id="rId34"/>
    <p:sldId id="282" r:id="rId35"/>
    <p:sldId id="336" r:id="rId36"/>
    <p:sldId id="337" r:id="rId37"/>
    <p:sldId id="338" r:id="rId38"/>
    <p:sldId id="339" r:id="rId39"/>
    <p:sldId id="366" r:id="rId40"/>
    <p:sldId id="283" r:id="rId41"/>
    <p:sldId id="284" r:id="rId42"/>
    <p:sldId id="347" r:id="rId43"/>
    <p:sldId id="285" r:id="rId44"/>
    <p:sldId id="287" r:id="rId45"/>
    <p:sldId id="288" r:id="rId46"/>
    <p:sldId id="289" r:id="rId47"/>
    <p:sldId id="290" r:id="rId48"/>
    <p:sldId id="365" r:id="rId49"/>
    <p:sldId id="341" r:id="rId50"/>
    <p:sldId id="291" r:id="rId51"/>
    <p:sldId id="292" r:id="rId52"/>
    <p:sldId id="293" r:id="rId53"/>
    <p:sldId id="340" r:id="rId54"/>
    <p:sldId id="295" r:id="rId55"/>
    <p:sldId id="296" r:id="rId5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B" initials="A" lastIdx="1" clrIdx="0">
    <p:extLst>
      <p:ext uri="{19B8F6BF-5375-455C-9EA6-DF929625EA0E}">
        <p15:presenceInfo xmlns:p15="http://schemas.microsoft.com/office/powerpoint/2012/main" userId="Ana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7D22A-E90D-46E0-B188-FA1D3F9C72E1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C7F34-E0E6-4704-99CD-D79DFA37504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146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6B153-FD1C-4D4F-AD10-4C473D3B347C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8037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9822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9274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746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263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41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9083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FAAAC-2450-46AF-B5E1-93D0B824E737}" type="slidenum">
              <a:rPr lang="sl-SI" smtClean="0"/>
              <a:pPr/>
              <a:t>44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4618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8B798-8679-4D97-A489-EFBE6EE15E47}" type="slidenum">
              <a:rPr lang="sl-SI" smtClean="0"/>
              <a:t>45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1856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49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9967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52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311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621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970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53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619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693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8063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5767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87F23-190E-4401-B378-D6E401BA64A9}" type="slidenum">
              <a:rPr lang="sl-SI" smtClean="0"/>
              <a:pPr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446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1780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027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295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709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2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424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445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08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3938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420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470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F5958-CED9-4A40-93E0-C899FA3D473C}" type="datetimeFigureOut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D6D02-66B1-4935-8950-95815EB07C3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711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.pn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autismnavigator.com/asdglossary/#/section/62/teacch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autismnavigator.com/asdglossary/#/section/63/visualSupport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9.jpe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dhwsK7E6c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5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hyperlink" Target="https://resources.autismnavigator.com/asdglossary/#/section/49/pecs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9.jp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.png"/><Relationship Id="rId2" Type="http://schemas.openxmlformats.org/officeDocument/2006/relationships/image" Target="../media/image115.jpeg"/><Relationship Id="rId16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jpg"/><Relationship Id="rId7" Type="http://schemas.openxmlformats.org/officeDocument/2006/relationships/image" Target="../media/image140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jpg"/><Relationship Id="rId10" Type="http://schemas.openxmlformats.org/officeDocument/2006/relationships/image" Target="../media/image1.png"/><Relationship Id="rId4" Type="http://schemas.openxmlformats.org/officeDocument/2006/relationships/image" Target="../media/image137.jpg"/><Relationship Id="rId9" Type="http://schemas.openxmlformats.org/officeDocument/2006/relationships/image" Target="../media/image14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autismnavigator.com/asdglossary/#/section/13/gestures" TargetMode="External"/><Relationship Id="rId2" Type="http://schemas.openxmlformats.org/officeDocument/2006/relationships/hyperlink" Target="https://resources.autismnavigator.com/asdglossary/#/section/9/initiateInterac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resources.autismnavigator.com/asdglossary/#/section/16/interestOther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autismnavigator.com/asdglossary/#/section/25/extremeDistress" TargetMode="External"/><Relationship Id="rId2" Type="http://schemas.openxmlformats.org/officeDocument/2006/relationships/hyperlink" Target="https://resources.autismnavigator.com/asdglossary/#/section/21/repetitiveMot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autismnavigator.com/asdglossary/#/section/32/overReactive" TargetMode="External"/><Relationship Id="rId2" Type="http://schemas.openxmlformats.org/officeDocument/2006/relationships/hyperlink" Target="https://resources.autismnavigator.com/asdglossary/#/section/28/unusualObjec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17679" y="863042"/>
            <a:ext cx="9156640" cy="283121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7200" b="1" dirty="0"/>
              <a:t/>
            </a:r>
            <a:br>
              <a:rPr lang="sl-SI" sz="7200" b="1" dirty="0"/>
            </a:br>
            <a:r>
              <a:rPr lang="sl-SI" sz="7200" b="1" dirty="0"/>
              <a:t/>
            </a:r>
            <a:br>
              <a:rPr lang="sl-SI" sz="7200" b="1" dirty="0"/>
            </a:br>
            <a:r>
              <a:rPr lang="sl-SI" sz="7200" b="1" dirty="0"/>
              <a:t/>
            </a:r>
            <a:br>
              <a:rPr lang="sl-SI" sz="7200" b="1" dirty="0"/>
            </a:br>
            <a:r>
              <a:rPr lang="sl-SI" sz="4900" b="1" dirty="0">
                <a:solidFill>
                  <a:schemeClr val="accent1"/>
                </a:solidFill>
              </a:rPr>
              <a:t>PREPOZNAVANJE IN OBRAVNAVA OTROK Z AVTIZMOM V PREDŠOLSKEM IN ŠOLSKEM OBDOBJU</a:t>
            </a:r>
            <a:r>
              <a:rPr lang="sl-SI" sz="7200" b="1" dirty="0"/>
              <a:t/>
            </a:r>
            <a:br>
              <a:rPr lang="sl-SI" sz="7200" b="1" dirty="0"/>
            </a:br>
            <a:endParaRPr lang="sl-SI" sz="72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39927" y="4623736"/>
            <a:ext cx="9144000" cy="1655762"/>
          </a:xfrm>
        </p:spPr>
        <p:txBody>
          <a:bodyPr>
            <a:normAutofit/>
          </a:bodyPr>
          <a:lstStyle/>
          <a:p>
            <a:pPr algn="ctr"/>
            <a:endParaRPr lang="sl-SI" sz="2800" dirty="0"/>
          </a:p>
          <a:p>
            <a:r>
              <a:rPr lang="sl-SI" sz="2800" dirty="0"/>
              <a:t>asist. dr. Ana Bezenšek, prof. spec. in </a:t>
            </a:r>
            <a:r>
              <a:rPr lang="sl-SI" sz="2800" dirty="0" err="1"/>
              <a:t>reh</a:t>
            </a:r>
            <a:r>
              <a:rPr lang="sl-SI" sz="2800" dirty="0"/>
              <a:t>. ped.</a:t>
            </a:r>
          </a:p>
          <a:p>
            <a:r>
              <a:rPr lang="sl-SI" sz="2800" dirty="0">
                <a:solidFill>
                  <a:srgbClr val="002060"/>
                </a:solidFill>
              </a:rPr>
              <a:t>Inštitut za avtizem, zavod za razvojno medicino, Ljubljana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52" y="-235545"/>
            <a:ext cx="3299848" cy="1402080"/>
          </a:xfrm>
          <a:prstGeom prst="rect">
            <a:avLst/>
          </a:prstGeom>
        </p:spPr>
      </p:pic>
      <p:sp>
        <p:nvSpPr>
          <p:cNvPr id="6" name="Označba mesta datum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EC0E-FAB0-47A4-8724-6DF509AE05B1}" type="datetime1">
              <a:rPr lang="sl-SI" smtClean="0"/>
              <a:t>13. 12. 2019</a:t>
            </a:fld>
            <a:endParaRPr lang="sl-SI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</a:t>
            </a:fld>
            <a:endParaRPr lang="sl-SI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781" y="2794217"/>
            <a:ext cx="3006436" cy="20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36"/>
    </mc:Choice>
    <mc:Fallback xmlns="">
      <p:transition spd="slow" advTm="979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021"/>
            <a:ext cx="10515600" cy="1325563"/>
          </a:xfrm>
        </p:spPr>
        <p:txBody>
          <a:bodyPr/>
          <a:lstStyle/>
          <a:p>
            <a:pPr algn="ctr"/>
            <a:r>
              <a:rPr lang="sl-SI" dirty="0">
                <a:solidFill>
                  <a:schemeClr val="accent1"/>
                </a:solidFill>
              </a:rPr>
              <a:t>UČENJE UČENJA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4955"/>
            <a:ext cx="10515600" cy="5526520"/>
          </a:xfrm>
        </p:spPr>
        <p:txBody>
          <a:bodyPr>
            <a:normAutofit/>
          </a:bodyPr>
          <a:lstStyle/>
          <a:p>
            <a:pPr>
              <a:buNone/>
            </a:pPr>
            <a:endParaRPr lang="sl-SI" dirty="0"/>
          </a:p>
          <a:p>
            <a:pPr algn="ctr"/>
            <a:r>
              <a:rPr lang="sl-SI" dirty="0"/>
              <a:t> Kako otroka naučiti </a:t>
            </a:r>
            <a:r>
              <a:rPr lang="sl-SI" dirty="0">
                <a:solidFill>
                  <a:srgbClr val="FF0000"/>
                </a:solidFill>
              </a:rPr>
              <a:t>sedeti</a:t>
            </a:r>
            <a:r>
              <a:rPr lang="sl-SI" dirty="0"/>
              <a:t> in pridobiti njegovo </a:t>
            </a:r>
            <a:r>
              <a:rPr lang="sl-SI" dirty="0">
                <a:solidFill>
                  <a:srgbClr val="FF0000"/>
                </a:solidFill>
              </a:rPr>
              <a:t>pozornost</a:t>
            </a:r>
            <a:r>
              <a:rPr lang="sl-SI" dirty="0"/>
              <a:t>?</a:t>
            </a:r>
          </a:p>
          <a:p>
            <a:pPr lvl="0" algn="ctr"/>
            <a:r>
              <a:rPr lang="sl-SI" dirty="0"/>
              <a:t>Kako ga </a:t>
            </a:r>
            <a:r>
              <a:rPr lang="sl-SI" dirty="0">
                <a:solidFill>
                  <a:srgbClr val="FF0000"/>
                </a:solidFill>
              </a:rPr>
              <a:t>zadržati</a:t>
            </a:r>
            <a:r>
              <a:rPr lang="sl-SI" dirty="0"/>
              <a:t> pri nalogi katero poučujemo?</a:t>
            </a:r>
          </a:p>
          <a:p>
            <a:pPr lvl="0" algn="ctr"/>
            <a:r>
              <a:rPr lang="sl-SI" dirty="0"/>
              <a:t>Kako doseči, da je otrok </a:t>
            </a:r>
            <a:r>
              <a:rPr lang="sl-SI" dirty="0">
                <a:solidFill>
                  <a:srgbClr val="FF0000"/>
                </a:solidFill>
              </a:rPr>
              <a:t>odziven</a:t>
            </a:r>
            <a:r>
              <a:rPr lang="sl-SI" dirty="0"/>
              <a:t> na ime?</a:t>
            </a:r>
          </a:p>
          <a:p>
            <a:pPr lvl="0" algn="ctr"/>
            <a:r>
              <a:rPr lang="sl-SI" dirty="0"/>
              <a:t>Kako doseči da otrok </a:t>
            </a:r>
            <a:r>
              <a:rPr lang="sl-SI" dirty="0">
                <a:solidFill>
                  <a:srgbClr val="FF0000"/>
                </a:solidFill>
              </a:rPr>
              <a:t>sporoči kar želi</a:t>
            </a:r>
            <a:r>
              <a:rPr lang="sl-SI" dirty="0"/>
              <a:t>?</a:t>
            </a:r>
          </a:p>
          <a:p>
            <a:endParaRPr lang="sl-SI" dirty="0"/>
          </a:p>
          <a:p>
            <a:r>
              <a:rPr lang="sl-SI" dirty="0"/>
              <a:t>Ključne veščine zgodnjega obdobja, ki pogosto primanjkujejo otrokom z avtizmom</a:t>
            </a:r>
          </a:p>
          <a:p>
            <a:r>
              <a:rPr lang="sl-SI" dirty="0"/>
              <a:t>Spretnosti, ki so predpogoj, da se otrok sploh lahko uči</a:t>
            </a:r>
          </a:p>
          <a:p>
            <a:r>
              <a:rPr lang="sl-SI" dirty="0"/>
              <a:t>Učenje za učenje pogosto zahtevnejše kot učenje drugih veščin </a:t>
            </a:r>
          </a:p>
          <a:p>
            <a:pPr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9BB5-1323-49DD-AC18-F4115253E591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asist. dr.Ana Bezenšek, prof. spec. in reh. ped.; Inštitut za avtizem, zavod za razvojno medicino, Ljubljana</a:t>
            </a:r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381C-7987-48D2-8FFA-91F1D24D3BBC}" type="slidenum">
              <a:rPr lang="sl-SI" smtClean="0"/>
              <a:t>10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0B05358-A595-423A-B50A-22DAC2D44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87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farm animals in a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36" y="1"/>
            <a:ext cx="5489864" cy="49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3736" y="0"/>
            <a:ext cx="10515600" cy="924791"/>
          </a:xfrm>
        </p:spPr>
        <p:txBody>
          <a:bodyPr/>
          <a:lstStyle/>
          <a:p>
            <a:r>
              <a:rPr lang="sl-SI" dirty="0"/>
              <a:t>Učenje živali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100" y="800100"/>
            <a:ext cx="11568546" cy="6057900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dirty="0"/>
              <a:t>1. Mark! </a:t>
            </a:r>
          </a:p>
          <a:p>
            <a:r>
              <a:rPr lang="sl-SI" dirty="0"/>
              <a:t>2. </a:t>
            </a:r>
            <a:r>
              <a:rPr lang="sl-SI" i="1" dirty="0"/>
              <a:t>- </a:t>
            </a:r>
            <a:r>
              <a:rPr lang="sl-SI" dirty="0"/>
              <a:t>Pridi k meni – Z gesto nakažemo</a:t>
            </a:r>
            <a:r>
              <a:rPr lang="sl-SI" i="1" dirty="0"/>
              <a:t> </a:t>
            </a:r>
          </a:p>
          <a:p>
            <a:r>
              <a:rPr lang="sl-SI" dirty="0"/>
              <a:t>3. Pridi sem in sedi! </a:t>
            </a:r>
          </a:p>
          <a:p>
            <a:r>
              <a:rPr lang="sl-SI" dirty="0"/>
              <a:t>4. Pokaži kravo! </a:t>
            </a:r>
          </a:p>
          <a:p>
            <a:r>
              <a:rPr lang="sl-SI" dirty="0"/>
              <a:t>5. Poglej to je krava (pokažemo figuro krave) </a:t>
            </a:r>
          </a:p>
          <a:p>
            <a:r>
              <a:rPr lang="sl-SI" dirty="0"/>
              <a:t>6. S prstom pokažemo v knjigo  </a:t>
            </a:r>
          </a:p>
          <a:p>
            <a:r>
              <a:rPr lang="sl-SI" dirty="0"/>
              <a:t>7. Kje pa je konj? </a:t>
            </a:r>
          </a:p>
          <a:p>
            <a:r>
              <a:rPr lang="sl-SI" dirty="0"/>
              <a:t>8. Če ne želiš pokazati krave in konja, potem pa ti izberi katera žival ti je všeč! </a:t>
            </a:r>
          </a:p>
          <a:p>
            <a:r>
              <a:rPr lang="sl-SI" dirty="0"/>
              <a:t>9. Vidim, da trenutno nisi pri volji za učenje. Pojdi se igrat in bova kasneje ponovno poskusila. </a:t>
            </a:r>
          </a:p>
          <a:p>
            <a:r>
              <a:rPr lang="sl-SI" dirty="0"/>
              <a:t>10. Če se ne želiš igrati sam se lahko igram s tabo. </a:t>
            </a:r>
            <a:endParaRPr lang="sl-SI" dirty="0">
              <a:solidFill>
                <a:srgbClr val="FFC000"/>
              </a:solidFill>
            </a:endParaRPr>
          </a:p>
        </p:txBody>
      </p:sp>
      <p:sp>
        <p:nvSpPr>
          <p:cNvPr id="5" name="AutoShape 6" descr="Image result for cow a fig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390" y="44594"/>
            <a:ext cx="1760393" cy="1760393"/>
          </a:xfrm>
          <a:prstGeom prst="rect">
            <a:avLst/>
          </a:prstGeom>
        </p:spPr>
      </p:pic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9DA-2EA8-49C6-8117-C5E6B550E4B3}" type="datetime1">
              <a:rPr lang="sl-SI" smtClean="0"/>
              <a:t>13. 12. 2019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11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689797F-0459-4DDC-85C3-CB4D38E5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3736" y="0"/>
            <a:ext cx="10515600" cy="924791"/>
          </a:xfrm>
        </p:spPr>
        <p:txBody>
          <a:bodyPr/>
          <a:lstStyle/>
          <a:p>
            <a:r>
              <a:rPr lang="sl-SI" dirty="0"/>
              <a:t>Učenje živali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3736" y="800101"/>
            <a:ext cx="11568546" cy="6057900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1. Mark! </a:t>
            </a:r>
            <a:r>
              <a:rPr lang="sl-SI" dirty="0">
                <a:solidFill>
                  <a:srgbClr val="FFC000"/>
                </a:solidFill>
              </a:rPr>
              <a:t>(Pozornost/poslušnost: OČESNI STIK)</a:t>
            </a:r>
          </a:p>
          <a:p>
            <a:r>
              <a:rPr lang="sl-SI" dirty="0"/>
              <a:t>2. Z gesto nakažemo</a:t>
            </a:r>
            <a:r>
              <a:rPr lang="sl-SI" i="1" dirty="0"/>
              <a:t> - </a:t>
            </a:r>
            <a:r>
              <a:rPr lang="sl-SI" dirty="0"/>
              <a:t>pridi k meni - </a:t>
            </a:r>
            <a:r>
              <a:rPr lang="sl-SI" dirty="0">
                <a:solidFill>
                  <a:srgbClr val="FFC000"/>
                </a:solidFill>
              </a:rPr>
              <a:t>(Receptivni jezik: razumevanje geste PRIDI) </a:t>
            </a:r>
          </a:p>
          <a:p>
            <a:r>
              <a:rPr lang="sl-SI" dirty="0"/>
              <a:t>3. Pridi sem in sedi! </a:t>
            </a:r>
            <a:r>
              <a:rPr lang="sl-SI" dirty="0">
                <a:solidFill>
                  <a:srgbClr val="FFC000"/>
                </a:solidFill>
              </a:rPr>
              <a:t>(Receptivni jezik: razumevanje in sledenje sestavljenemu navodilu PRIDI + SEDI) </a:t>
            </a:r>
          </a:p>
          <a:p>
            <a:r>
              <a:rPr lang="sl-SI" dirty="0"/>
              <a:t>4. Pokaži kravo! </a:t>
            </a:r>
            <a:r>
              <a:rPr lang="sl-SI" dirty="0">
                <a:solidFill>
                  <a:srgbClr val="FFC000"/>
                </a:solidFill>
              </a:rPr>
              <a:t>(Receptivni jezik: uporaba geste kazanja s prstom)</a:t>
            </a:r>
          </a:p>
          <a:p>
            <a:r>
              <a:rPr lang="sl-SI" dirty="0"/>
              <a:t>5. Poglej to je krava (pokažemo figuro krave)! </a:t>
            </a:r>
            <a:r>
              <a:rPr lang="sl-SI" dirty="0">
                <a:solidFill>
                  <a:srgbClr val="FFC000"/>
                </a:solidFill>
              </a:rPr>
              <a:t>(Povezovanje: PREDMET – SLIKA – IZREČENA BESEDA; Generalizacija: figura krave = abstraktna slika krave v knjigi) </a:t>
            </a:r>
          </a:p>
          <a:p>
            <a:pPr lvl="0"/>
            <a:r>
              <a:rPr lang="sl-SI" dirty="0"/>
              <a:t>6. Podamo namig tako, da s prstom pokažemo v knjigo </a:t>
            </a:r>
            <a:r>
              <a:rPr lang="sl-SI" dirty="0">
                <a:solidFill>
                  <a:srgbClr val="FFC000"/>
                </a:solidFill>
              </a:rPr>
              <a:t>(Imitacija: FINA MOTORIKA)</a:t>
            </a:r>
          </a:p>
          <a:p>
            <a:r>
              <a:rPr lang="sl-SI" dirty="0"/>
              <a:t>7. Kje pa je konj? </a:t>
            </a:r>
            <a:r>
              <a:rPr lang="sl-SI" dirty="0">
                <a:solidFill>
                  <a:srgbClr val="FFC000"/>
                </a:solidFill>
              </a:rPr>
              <a:t>(Vizualna diskriminacija: slike) </a:t>
            </a:r>
          </a:p>
          <a:p>
            <a:r>
              <a:rPr lang="sl-SI" dirty="0"/>
              <a:t>8. Če ne želiš pokazati krave in konja, potem pa ti izberi katera žival ti je všeč! </a:t>
            </a:r>
            <a:r>
              <a:rPr lang="sl-SI" dirty="0">
                <a:solidFill>
                  <a:srgbClr val="FFC000"/>
                </a:solidFill>
              </a:rPr>
              <a:t>(Odločanje: med želenim in neželenim) </a:t>
            </a:r>
          </a:p>
          <a:p>
            <a:r>
              <a:rPr lang="sl-SI" dirty="0"/>
              <a:t>9. Vidim, da trenutno nisi pri volji za učenje. Pojdi se igrat in bova kasneje ponovno poskusila. </a:t>
            </a:r>
            <a:r>
              <a:rPr lang="sl-SI" dirty="0">
                <a:solidFill>
                  <a:srgbClr val="FFC000"/>
                </a:solidFill>
              </a:rPr>
              <a:t>(Organizacija prostega časa: načrtovanje aktivnosti)</a:t>
            </a:r>
          </a:p>
          <a:p>
            <a:r>
              <a:rPr lang="sl-SI" dirty="0"/>
              <a:t>Če se ne želiš igrati sam se lahko igram s tabo. </a:t>
            </a:r>
            <a:r>
              <a:rPr lang="sl-SI" dirty="0">
                <a:solidFill>
                  <a:srgbClr val="FFC000"/>
                </a:solidFill>
              </a:rPr>
              <a:t>(Veščine igre: INTERAKTIVNA IZMENIČNA IGRA)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771C-C0E9-4067-8A99-4D620E95B60D}" type="datetime1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12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09FE002-923C-4E22-9363-6EFD50A46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356" y="3337788"/>
            <a:ext cx="2259681" cy="96843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13" y="5048448"/>
            <a:ext cx="2438400" cy="180975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65" y="5289479"/>
            <a:ext cx="2094056" cy="1568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50" y="344330"/>
            <a:ext cx="10671463" cy="5938427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Povezovanje (PREDMET – SLIKA – ZAPIS BESEDE (+ IZREČENA BESEDA)) </a:t>
            </a:r>
          </a:p>
          <a:p>
            <a:pPr lvl="0"/>
            <a:endParaRPr lang="sl-SI" dirty="0"/>
          </a:p>
          <a:p>
            <a:pPr lvl="0"/>
            <a:r>
              <a:rPr lang="sl-SI" dirty="0"/>
              <a:t>Imitacija (GROBA, FINA, ORALNA, VOKALI, DEJAVNOST)</a:t>
            </a:r>
          </a:p>
          <a:p>
            <a:pPr lvl="0"/>
            <a:endParaRPr lang="sl-SI" dirty="0"/>
          </a:p>
          <a:p>
            <a:pPr lvl="0"/>
            <a:r>
              <a:rPr lang="sl-SI" dirty="0"/>
              <a:t>Receptivni jezik (POKAŽI, DAJ, PRIDI, …)</a:t>
            </a:r>
          </a:p>
          <a:p>
            <a:pPr lvl="0"/>
            <a:endParaRPr lang="sl-SI" dirty="0"/>
          </a:p>
          <a:p>
            <a:pPr lvl="0"/>
            <a:r>
              <a:rPr lang="sl-SI" dirty="0"/>
              <a:t>Ekspresivni jezik (GESTE, SLIKE, BESEDE-PREDMET+PRIDEVNIK+GLAGOL,…)</a:t>
            </a:r>
          </a:p>
          <a:p>
            <a:pPr lvl="0"/>
            <a:endParaRPr lang="sl-SI" dirty="0"/>
          </a:p>
          <a:p>
            <a:pPr lvl="0"/>
            <a:r>
              <a:rPr lang="sl-SI" dirty="0"/>
              <a:t>Vizualna diskriminacija (PUZZLI, BRANJE,…)</a:t>
            </a:r>
          </a:p>
          <a:p>
            <a:pPr lvl="0"/>
            <a:endParaRPr lang="sl-SI" dirty="0"/>
          </a:p>
          <a:p>
            <a:pPr lvl="0"/>
            <a:r>
              <a:rPr lang="sl-SI" dirty="0"/>
              <a:t>Veščine igre (SAMOSTOJNA, VZPOREDNA, INTERAKTIVNA, KOOPERATIVNA, SKUPINSKA )</a:t>
            </a:r>
          </a:p>
          <a:p>
            <a:pPr lvl="0"/>
            <a:endParaRPr lang="sl-SI" dirty="0"/>
          </a:p>
          <a:p>
            <a:pPr lvl="0"/>
            <a:r>
              <a:rPr lang="sl-SI" dirty="0"/>
              <a:t>Pozornost/poslušnost (OČESNI STIK)</a:t>
            </a:r>
          </a:p>
          <a:p>
            <a:endParaRPr lang="sl-SI" dirty="0"/>
          </a:p>
        </p:txBody>
      </p:sp>
      <p:sp>
        <p:nvSpPr>
          <p:cNvPr id="12" name="Označba mesta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9D33-5F78-4A5F-94C8-8AE61AB18DBF}" type="datetime1">
              <a:rPr lang="sl-SI" smtClean="0"/>
              <a:t>13. 12. 2019</a:t>
            </a:fld>
            <a:endParaRPr lang="sl-SI"/>
          </a:p>
        </p:txBody>
      </p:sp>
      <p:sp>
        <p:nvSpPr>
          <p:cNvPr id="13" name="Označba mesta no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asist. dr.Ana Bezenšek, prof. spec. in reh. ped.; Inštitut za avtizem, zavod za razvojno medicino, Ljubljana</a:t>
            </a:r>
            <a:endParaRPr lang="sl-SI" dirty="0"/>
          </a:p>
        </p:txBody>
      </p:sp>
      <p:sp>
        <p:nvSpPr>
          <p:cNvPr id="14" name="Označba mesta številke diapoz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381C-7987-48D2-8FFA-91F1D24D3BBC}" type="slidenum">
              <a:rPr lang="sl-SI" smtClean="0"/>
              <a:t>13</a:t>
            </a:fld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25" y="1086933"/>
            <a:ext cx="2077563" cy="138252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68" y="3090083"/>
            <a:ext cx="1155299" cy="125739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034" y="4867420"/>
            <a:ext cx="1281545" cy="128154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113" y="0"/>
            <a:ext cx="1147330" cy="117317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807" y="83510"/>
            <a:ext cx="864603" cy="94503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B276A1A-A3F7-423D-9070-E0EFC2BE7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400" y="85294"/>
            <a:ext cx="4015655" cy="204465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73" y="4253345"/>
            <a:ext cx="2133600" cy="21336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7" y="941027"/>
            <a:ext cx="2448791" cy="244879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422" y="4621357"/>
            <a:ext cx="2190750" cy="208597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805" y="4621357"/>
            <a:ext cx="2143125" cy="2143125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3411031" y="2646493"/>
            <a:ext cx="4582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/>
              <a:t> </a:t>
            </a:r>
            <a:r>
              <a:rPr lang="sl-SI" sz="4800" dirty="0">
                <a:solidFill>
                  <a:schemeClr val="accent1"/>
                </a:solidFill>
              </a:rPr>
              <a:t>VIZUALNO MIŠLJENJE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7583" y="733766"/>
            <a:ext cx="3542241" cy="143165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1043" y="2798618"/>
            <a:ext cx="2586181" cy="1454727"/>
          </a:xfrm>
          <a:prstGeom prst="rect">
            <a:avLst/>
          </a:prstGeom>
        </p:spPr>
      </p:pic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7E4C-AD00-4F09-A581-0E67EAA06606}" type="datetime1">
              <a:rPr lang="sl-SI" smtClean="0"/>
              <a:t>13. 12. 2019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14</a:t>
            </a:fld>
            <a:endParaRPr lang="sl-SI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268CD5AB-2ED9-4600-99D6-034B631A5B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4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sl-SI" dirty="0">
                <a:solidFill>
                  <a:schemeClr val="accent1"/>
                </a:solidFill>
              </a:rPr>
              <a:t>STRUKTURA OKOLJA</a:t>
            </a:r>
          </a:p>
          <a:p>
            <a:pPr marL="0" indent="0" algn="ctr">
              <a:buNone/>
            </a:pP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081" y="3215556"/>
            <a:ext cx="5211837" cy="2723605"/>
          </a:xfrm>
          <a:prstGeom prst="rect">
            <a:avLst/>
          </a:prstGeom>
        </p:spPr>
      </p:pic>
      <p:sp>
        <p:nvSpPr>
          <p:cNvPr id="6" name="Označba mesta datum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B943-0D16-477A-B867-03E2C1C71C94}" type="datetime1">
              <a:rPr lang="sl-SI" smtClean="0"/>
              <a:t>13. 12. 2019</a:t>
            </a:fld>
            <a:endParaRPr lang="sl-SI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15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6548CAF-64F3-417D-84E4-043D206A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8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6" y="146916"/>
            <a:ext cx="10515600" cy="1325563"/>
          </a:xfrm>
        </p:spPr>
        <p:txBody>
          <a:bodyPr>
            <a:normAutofit/>
          </a:bodyPr>
          <a:lstStyle/>
          <a:p>
            <a:r>
              <a:rPr lang="sl-SI" dirty="0"/>
              <a:t>STRUKTURIRANO UČENJE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336" y="997527"/>
            <a:ext cx="10515600" cy="4576763"/>
          </a:xfrm>
        </p:spPr>
        <p:txBody>
          <a:bodyPr/>
          <a:lstStyle/>
          <a:p>
            <a:r>
              <a:rPr lang="sl-SI" dirty="0"/>
              <a:t>Strukturirano in organizirano okolje</a:t>
            </a:r>
          </a:p>
          <a:p>
            <a:r>
              <a:rPr lang="sl-SI" dirty="0"/>
              <a:t>Striktno, predvidljivo, varno</a:t>
            </a:r>
          </a:p>
          <a:p>
            <a:r>
              <a:rPr lang="sl-SI" dirty="0">
                <a:hlinkClick r:id="rId3"/>
              </a:rPr>
              <a:t>https://resources.autismnavigator.com/asdglossary/#/section/62/teacch</a:t>
            </a:r>
            <a:endParaRPr lang="sl-SI" dirty="0"/>
          </a:p>
          <a:p>
            <a:r>
              <a:rPr lang="sl-SI" dirty="0"/>
              <a:t>RAZRED + DELOVNO OKOLJE (MIZA, KOTIČEK)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517" y="2535382"/>
            <a:ext cx="4059382" cy="405938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317" y="3583374"/>
            <a:ext cx="4551219" cy="301139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07" y="5051"/>
            <a:ext cx="2171700" cy="2105025"/>
          </a:xfrm>
          <a:prstGeom prst="rect">
            <a:avLst/>
          </a:prstGeom>
        </p:spPr>
      </p:pic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527-23CD-4832-B6C9-4B0E3BACB9A4}" type="datetime1">
              <a:rPr lang="sl-SI" smtClean="0"/>
              <a:t>13. 12. 2019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16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1A2C14A4-442F-4E2B-99EE-A143D9DD4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6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156" y="3425613"/>
            <a:ext cx="4041998" cy="3401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91" y="134878"/>
            <a:ext cx="8856518" cy="1296974"/>
          </a:xfrm>
        </p:spPr>
        <p:txBody>
          <a:bodyPr>
            <a:normAutofit fontScale="90000"/>
          </a:bodyPr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/>
              <a:t>ELEMENTI STRUKTURIRANEGA UČENJA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746" y="143185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b="1" dirty="0">
                <a:latin typeface="+mj-lt"/>
              </a:rPr>
              <a:t>PROSTOR</a:t>
            </a:r>
            <a:endParaRPr lang="sl-SI" dirty="0">
              <a:latin typeface="+mj-lt"/>
            </a:endParaRPr>
          </a:p>
          <a:p>
            <a:r>
              <a:rPr lang="sl-SI" dirty="0"/>
              <a:t>Postavitev pohištva, organizacija materiala</a:t>
            </a:r>
          </a:p>
          <a:p>
            <a:r>
              <a:rPr lang="sl-SI" dirty="0"/>
              <a:t>Namen posameznega prostora (prostor za učenje, igro, prehranjevanje, odmor, telovadbo)</a:t>
            </a:r>
          </a:p>
          <a:p>
            <a:r>
              <a:rPr lang="sl-SI" dirty="0"/>
              <a:t>Prehodi (označbe s slikami – aktivna udeležba otroka)</a:t>
            </a:r>
          </a:p>
          <a:p>
            <a:r>
              <a:rPr lang="sl-SI" dirty="0"/>
              <a:t>Meje v prostoru (slika, trak, črte, kartice, stene)</a:t>
            </a:r>
          </a:p>
          <a:p>
            <a:r>
              <a:rPr lang="sl-SI" dirty="0"/>
              <a:t>Velikost prostora (telovadnica)</a:t>
            </a:r>
          </a:p>
          <a:p>
            <a:r>
              <a:rPr lang="sl-SI" dirty="0"/>
              <a:t>Konkretizacija trenutnega namena (čakanje v vrsti) </a:t>
            </a:r>
          </a:p>
          <a:p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361-12EB-425E-9D79-E566AC7AEB31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17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78A5691-B84E-450D-B8C2-47A330132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67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ZLATA PRAVILA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27" y="1691322"/>
            <a:ext cx="10515600" cy="4829319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KJE</a:t>
            </a:r>
            <a:r>
              <a:rPr lang="sl-SI" dirty="0"/>
              <a:t> :Določen kotiček, določena stalna miza posameznega otroka</a:t>
            </a:r>
          </a:p>
          <a:p>
            <a:r>
              <a:rPr lang="sl-SI" dirty="0">
                <a:solidFill>
                  <a:srgbClr val="FF0000"/>
                </a:solidFill>
              </a:rPr>
              <a:t>KAJ</a:t>
            </a:r>
            <a:r>
              <a:rPr lang="sl-SI" dirty="0"/>
              <a:t>: Natančna priprava materiala</a:t>
            </a:r>
          </a:p>
          <a:p>
            <a:r>
              <a:rPr lang="sl-SI" dirty="0">
                <a:solidFill>
                  <a:srgbClr val="FF0000"/>
                </a:solidFill>
              </a:rPr>
              <a:t>KDAJ</a:t>
            </a:r>
            <a:r>
              <a:rPr lang="sl-SI" dirty="0"/>
              <a:t>: Dejavnost najdemo na urniku</a:t>
            </a:r>
          </a:p>
          <a:p>
            <a:r>
              <a:rPr lang="sl-SI" dirty="0">
                <a:solidFill>
                  <a:srgbClr val="FF0000"/>
                </a:solidFill>
              </a:rPr>
              <a:t>KAKO</a:t>
            </a:r>
            <a:r>
              <a:rPr lang="sl-SI" dirty="0"/>
              <a:t>: Organizacija (škatle, kuverte, predali), orientacija (leva proti desni, od zgoraj navzdol) </a:t>
            </a:r>
          </a:p>
          <a:p>
            <a:r>
              <a:rPr lang="sl-SI" dirty="0">
                <a:solidFill>
                  <a:srgbClr val="FF0000"/>
                </a:solidFill>
              </a:rPr>
              <a:t>KOLIKO</a:t>
            </a:r>
            <a:r>
              <a:rPr lang="sl-SI" dirty="0"/>
              <a:t>: Vidna količina otroku (št. dejavnosti, št. korakov znotraj dejavnosti)</a:t>
            </a:r>
          </a:p>
          <a:p>
            <a:r>
              <a:rPr lang="sl-SI" dirty="0">
                <a:solidFill>
                  <a:srgbClr val="FF0000"/>
                </a:solidFill>
              </a:rPr>
              <a:t>KAKO DOLGO</a:t>
            </a:r>
            <a:r>
              <a:rPr lang="sl-SI" dirty="0"/>
              <a:t>: Od začetka do konca (postopnost!), možnost odmora</a:t>
            </a:r>
          </a:p>
          <a:p>
            <a:r>
              <a:rPr lang="sl-SI" dirty="0">
                <a:solidFill>
                  <a:srgbClr val="FF0000"/>
                </a:solidFill>
              </a:rPr>
              <a:t>KAJ SLEDI</a:t>
            </a:r>
            <a:r>
              <a:rPr lang="sl-SI" dirty="0"/>
              <a:t>: Naslednja aktivnost na urniku, priprava na zaključek  </a:t>
            </a:r>
          </a:p>
          <a:p>
            <a:pPr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5" y="1131888"/>
            <a:ext cx="2466975" cy="1847850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66798-9388-40AA-B4E8-7A6D2FC659BB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18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6D8E9C6-3E43-4227-8741-86D9D093A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23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-280554"/>
            <a:ext cx="10515600" cy="1325563"/>
          </a:xfrm>
        </p:spPr>
        <p:txBody>
          <a:bodyPr/>
          <a:lstStyle/>
          <a:p>
            <a:r>
              <a:rPr lang="sl-SI" dirty="0"/>
              <a:t>Primer dejavnosti: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8" y="964551"/>
            <a:ext cx="2841915" cy="2481528"/>
          </a:xfrm>
        </p:spPr>
      </p:pic>
      <p:sp>
        <p:nvSpPr>
          <p:cNvPr id="3" name="AutoShape 2" descr="Image result for teacch activiti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38" y="3741139"/>
            <a:ext cx="2841915" cy="213143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619" y="798297"/>
            <a:ext cx="8936182" cy="6051403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6C3F-04F2-4FE6-AA05-05B16D2B0BB9}" type="datetime1">
              <a:rPr lang="sl-SI" smtClean="0"/>
              <a:t>13. 12. 2019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19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6250DC7-1DA0-458B-931F-D33CBDA2E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26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BA76DB-11B4-4A2F-9E9E-D192DCD70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4E1C50C-47DB-4719-A180-FDB637651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10 let, 600 otrok z avtizmom</a:t>
            </a:r>
          </a:p>
          <a:p>
            <a:r>
              <a:rPr lang="sl-SI" dirty="0"/>
              <a:t>Diagnostika, terapije, podpora staršem, izobraževanje strokovnih delavcev</a:t>
            </a:r>
          </a:p>
          <a:p>
            <a:endParaRPr lang="sl-SI" dirty="0"/>
          </a:p>
          <a:p>
            <a:r>
              <a:rPr lang="sl-SI" dirty="0"/>
              <a:t>Vodja doživljajski taborov odraslih oseb z MDR</a:t>
            </a:r>
          </a:p>
          <a:p>
            <a:r>
              <a:rPr lang="sl-SI" dirty="0"/>
              <a:t>Študij - SRP</a:t>
            </a:r>
          </a:p>
          <a:p>
            <a:r>
              <a:rPr lang="sl-SI" dirty="0"/>
              <a:t>Delo pri družini na domu</a:t>
            </a:r>
          </a:p>
          <a:p>
            <a:r>
              <a:rPr lang="sl-SI" dirty="0"/>
              <a:t>Ambulanta za avtizem, oddelek za otroško in mladostniško nevrologijo, UKC </a:t>
            </a:r>
            <a:r>
              <a:rPr lang="sl-SI" dirty="0" err="1"/>
              <a:t>Lj</a:t>
            </a:r>
            <a:endParaRPr lang="sl-SI" dirty="0"/>
          </a:p>
          <a:p>
            <a:r>
              <a:rPr lang="sl-SI" dirty="0"/>
              <a:t>Inštitut za avtizem, zavod za razvojno medicino, Ljubljana</a:t>
            </a:r>
          </a:p>
          <a:p>
            <a:r>
              <a:rPr lang="sl-SI" dirty="0"/>
              <a:t>Zunanja sodelavka na </a:t>
            </a:r>
            <a:r>
              <a:rPr lang="sl-SI" dirty="0" err="1"/>
              <a:t>Pef</a:t>
            </a:r>
            <a:r>
              <a:rPr lang="sl-SI" dirty="0"/>
              <a:t> UL, oddelek za SRP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23402AC-1BDD-4BB8-A18A-21DDC9A7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6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80180"/>
            <a:ext cx="4845995" cy="362981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22" y="365125"/>
            <a:ext cx="4062878" cy="304323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3544886"/>
            <a:ext cx="4314826" cy="3236120"/>
          </a:xfrm>
          <a:prstGeom prst="rect">
            <a:avLst/>
          </a:prstGeom>
        </p:spPr>
      </p:pic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80EA-B253-4434-AFB0-EB1DF720BB66}" type="datetime1">
              <a:rPr lang="sl-SI" smtClean="0"/>
              <a:t>13. 12. 2019</a:t>
            </a:fld>
            <a:endParaRPr lang="sl-SI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20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2B56B70-620E-4569-8940-8979B37AD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72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5436" y="790178"/>
            <a:ext cx="2200275" cy="20764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51" y="89693"/>
            <a:ext cx="2438400" cy="18764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52" y="2596537"/>
            <a:ext cx="7143750" cy="4191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309" y="4493203"/>
            <a:ext cx="1622858" cy="224703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191" y="1860425"/>
            <a:ext cx="1046017" cy="1046017"/>
          </a:xfrm>
          <a:prstGeom prst="rect">
            <a:avLst/>
          </a:prstGeom>
        </p:spPr>
      </p:pic>
      <p:pic>
        <p:nvPicPr>
          <p:cNvPr id="1026" name="Picture 2" descr="Image result for token system homework autism">
            <a:extLst>
              <a:ext uri="{FF2B5EF4-FFF2-40B4-BE49-F238E27FC236}">
                <a16:creationId xmlns:a16="http://schemas.microsoft.com/office/drawing/2014/main" id="{4406B5FC-598C-4D22-8611-E4F70BDAE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248" y="89693"/>
            <a:ext cx="33337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F15DA4F-C4A3-42EB-9E7D-F47CB53DC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991373"/>
            <a:ext cx="2783898" cy="29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0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D0A59F-DB2C-48F7-87B4-7CC18BDD2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726EAB1-BDED-41A8-BFEE-58B2DB87E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Varna točka</a:t>
            </a:r>
          </a:p>
          <a:p>
            <a:r>
              <a:rPr lang="sl-SI" dirty="0"/>
              <a:t>Označimo zvezke z barvnimi trakovi</a:t>
            </a:r>
          </a:p>
          <a:p>
            <a:r>
              <a:rPr lang="sl-SI" dirty="0"/>
              <a:t>Označimo pot od učilnice do telovadnice</a:t>
            </a:r>
          </a:p>
          <a:p>
            <a:r>
              <a:rPr lang="sl-SI" dirty="0"/>
              <a:t>Urnik v peresnici, E- asistent</a:t>
            </a:r>
          </a:p>
          <a:p>
            <a:r>
              <a:rPr lang="sl-SI" dirty="0"/>
              <a:t>Uporaba pametne ure za sprehode, telovadbo,…</a:t>
            </a:r>
          </a:p>
          <a:p>
            <a:r>
              <a:rPr lang="sl-SI" dirty="0"/>
              <a:t>Stalno mesto v razredu, garderobi, preoblačilnici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4824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>
                <a:solidFill>
                  <a:schemeClr val="accent1"/>
                </a:solidFill>
              </a:rPr>
              <a:t>OPREDELITEV ČASA</a:t>
            </a:r>
          </a:p>
          <a:p>
            <a:pPr marL="0" indent="0" algn="ctr">
              <a:buNone/>
            </a:pPr>
            <a:endParaRPr lang="sl-SI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927" y="3237577"/>
            <a:ext cx="6096000" cy="2466975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EE1EE-F38C-4F95-A4B4-72214D50081B}" type="datetime1">
              <a:rPr lang="sl-SI" smtClean="0"/>
              <a:t>13. 12. 2019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asist. </a:t>
            </a:r>
            <a:r>
              <a:rPr lang="sl-SI" dirty="0" err="1"/>
              <a:t>dr.Ana</a:t>
            </a:r>
            <a:r>
              <a:rPr lang="sl-SI" dirty="0"/>
              <a:t> Bezenšek, prof. spec. in </a:t>
            </a:r>
            <a:r>
              <a:rPr lang="sl-SI" dirty="0" err="1"/>
              <a:t>reh</a:t>
            </a:r>
            <a:r>
              <a:rPr lang="sl-SI" dirty="0"/>
              <a:t>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23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BFAB847-BA88-4C87-8857-5FA9C44E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86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ČASOVNIKI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5" y="1214422"/>
            <a:ext cx="10961904" cy="5259530"/>
          </a:xfrm>
        </p:spPr>
        <p:txBody>
          <a:bodyPr/>
          <a:lstStyle/>
          <a:p>
            <a:r>
              <a:rPr lang="sl-SI" dirty="0"/>
              <a:t>Jasno zaporedje posameznih korakov aktivnosti</a:t>
            </a:r>
          </a:p>
          <a:p>
            <a:r>
              <a:rPr lang="sl-SI" dirty="0"/>
              <a:t>Jasen začetek – konec (ne podaljšujte aktivnosti!!!)</a:t>
            </a:r>
          </a:p>
          <a:p>
            <a:r>
              <a:rPr lang="sl-SI" dirty="0"/>
              <a:t>Jasna struktura (odmor </a:t>
            </a:r>
            <a:r>
              <a:rPr lang="sl-SI" dirty="0">
                <a:sym typeface="Wingdings" panose="05000000000000000000" pitchFamily="2" charset="2"/>
              </a:rPr>
              <a:t> </a:t>
            </a:r>
            <a:r>
              <a:rPr lang="sl-SI" dirty="0"/>
              <a:t>naporen čas)  </a:t>
            </a:r>
          </a:p>
          <a:p>
            <a:r>
              <a:rPr lang="sl-SI" dirty="0"/>
              <a:t>Pripomočki (vizualni urniki, ure, pesem,…)</a:t>
            </a:r>
          </a:p>
          <a:p>
            <a:r>
              <a:rPr lang="sl-SI" dirty="0"/>
              <a:t>Ure se je potrebno držati</a:t>
            </a:r>
          </a:p>
          <a:p>
            <a:pPr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  <p:pic>
        <p:nvPicPr>
          <p:cNvPr id="7" name="Označba mesta vseb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91" y="1214422"/>
            <a:ext cx="2214201" cy="221420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02" y="3687835"/>
            <a:ext cx="1515706" cy="2993519"/>
          </a:xfrm>
          <a:prstGeom prst="rect">
            <a:avLst/>
          </a:prstGeom>
        </p:spPr>
      </p:pic>
      <p:pic>
        <p:nvPicPr>
          <p:cNvPr id="9" name="Označba mesta vseb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6" y="4336408"/>
            <a:ext cx="3341976" cy="206088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44" y="4312653"/>
            <a:ext cx="1483479" cy="179617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02" y="3844187"/>
            <a:ext cx="2089241" cy="2789244"/>
          </a:xfrm>
          <a:prstGeom prst="rect">
            <a:avLst/>
          </a:prstGeom>
        </p:spPr>
      </p:pic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D487-E66D-49D5-8E63-72D571DE9EE3}" type="datetime1">
              <a:rPr lang="sl-SI" smtClean="0"/>
              <a:t>13. 12. 2019</a:t>
            </a:fld>
            <a:endParaRPr lang="sl-SI"/>
          </a:p>
        </p:txBody>
      </p:sp>
      <p:sp>
        <p:nvSpPr>
          <p:cNvPr id="13" name="Označba mesta no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14" name="Označba mesta številke diapoz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24</a:t>
            </a:fld>
            <a:endParaRPr lang="sl-SI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AA2D5AC9-25B0-4FD8-A986-23DF3BDEFF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44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4" y="1331695"/>
            <a:ext cx="3035839" cy="227394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99" y="4205633"/>
            <a:ext cx="2033155" cy="203315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49" y="1780309"/>
            <a:ext cx="1933575" cy="1905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367" y="3873124"/>
            <a:ext cx="2698172" cy="269817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8845" y="3415924"/>
            <a:ext cx="1579418" cy="157941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228CEE7-B7FA-405D-BB52-9F3D93225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  <p:sp>
        <p:nvSpPr>
          <p:cNvPr id="3" name="Delni krog 2">
            <a:extLst>
              <a:ext uri="{FF2B5EF4-FFF2-40B4-BE49-F238E27FC236}">
                <a16:creationId xmlns:a16="http://schemas.microsoft.com/office/drawing/2014/main" id="{ACA0AEF5-5280-48F3-A6C2-BEA15B11EC91}"/>
              </a:ext>
            </a:extLst>
          </p:cNvPr>
          <p:cNvSpPr/>
          <p:nvPr/>
        </p:nvSpPr>
        <p:spPr>
          <a:xfrm>
            <a:off x="8345010" y="882262"/>
            <a:ext cx="2062410" cy="2025419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84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VIZUALNI URNIKI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988" y="1309097"/>
            <a:ext cx="10891048" cy="4520204"/>
          </a:xfrm>
        </p:spPr>
        <p:txBody>
          <a:bodyPr>
            <a:normAutofit fontScale="92500"/>
          </a:bodyPr>
          <a:lstStyle/>
          <a:p>
            <a:r>
              <a:rPr lang="sl-SI" sz="2600" dirty="0">
                <a:hlinkClick r:id="rId3"/>
              </a:rPr>
              <a:t>https://resources.autismnavigator.com/asdglossary/#/section/63/visualSupports</a:t>
            </a:r>
            <a:endParaRPr lang="sl-SI" sz="2600" dirty="0"/>
          </a:p>
          <a:p>
            <a:r>
              <a:rPr lang="sl-SI" sz="3000" dirty="0"/>
              <a:t>pomen rutine</a:t>
            </a:r>
          </a:p>
          <a:p>
            <a:r>
              <a:rPr lang="sl-SI" sz="3000" dirty="0"/>
              <a:t>časovna predvidljivost </a:t>
            </a:r>
          </a:p>
          <a:p>
            <a:r>
              <a:rPr lang="sl-SI" sz="3000" dirty="0"/>
              <a:t>lažji prehod </a:t>
            </a:r>
          </a:p>
          <a:p>
            <a:r>
              <a:rPr lang="sl-SI" sz="3000" dirty="0"/>
              <a:t>organizacija </a:t>
            </a:r>
          </a:p>
          <a:p>
            <a:r>
              <a:rPr lang="sl-SI" sz="3000" dirty="0"/>
              <a:t>neodvisnost </a:t>
            </a:r>
          </a:p>
          <a:p>
            <a:r>
              <a:rPr lang="sl-SI" sz="3000" dirty="0"/>
              <a:t>upad stresa </a:t>
            </a:r>
          </a:p>
          <a:p>
            <a:r>
              <a:rPr lang="sl-SI" sz="3000" dirty="0"/>
              <a:t>napoved spremembe </a:t>
            </a:r>
          </a:p>
          <a:p>
            <a:r>
              <a:rPr lang="sl-SI" sz="3000" dirty="0"/>
              <a:t>možnost izbire </a:t>
            </a:r>
          </a:p>
          <a:p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611830" y="2358657"/>
            <a:ext cx="82192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1"/>
                </a:solidFill>
              </a:rPr>
              <a:t>Najprej </a:t>
            </a:r>
            <a:r>
              <a:rPr lang="sl-SI" sz="2800" dirty="0">
                <a:solidFill>
                  <a:schemeClr val="accent1"/>
                </a:solidFill>
                <a:sym typeface="Wingdings" panose="05000000000000000000" pitchFamily="2" charset="2"/>
              </a:rPr>
              <a:t>– potem  dan  dejavnost  teden</a:t>
            </a:r>
            <a:endParaRPr lang="sl-SI" sz="2800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sl-SI" sz="2800" dirty="0"/>
              <a:t> </a:t>
            </a:r>
          </a:p>
          <a:p>
            <a:r>
              <a:rPr lang="sl-SI" sz="2800" dirty="0">
                <a:solidFill>
                  <a:srgbClr val="FFC000"/>
                </a:solidFill>
              </a:rPr>
              <a:t>Predmeti, fotografije, simboli, besede </a:t>
            </a:r>
            <a:r>
              <a:rPr lang="sl-SI" sz="3200" dirty="0">
                <a:solidFill>
                  <a:srgbClr val="FFC000"/>
                </a:solidFill>
              </a:rPr>
              <a:t> </a:t>
            </a:r>
          </a:p>
          <a:p>
            <a:pPr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  <p:pic>
        <p:nvPicPr>
          <p:cNvPr id="10" name="Picture 0" descr="najprej potem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394666" y="4092938"/>
            <a:ext cx="6994814" cy="2679700"/>
          </a:xfrm>
          <a:prstGeom prst="rect">
            <a:avLst/>
          </a:prstGeom>
        </p:spPr>
      </p:pic>
      <p:sp>
        <p:nvSpPr>
          <p:cNvPr id="11" name="Označba mesta datum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3822-92FF-4034-BE65-8068BADE4473}" type="datetime1">
              <a:rPr lang="sl-SI" smtClean="0"/>
              <a:t>13. 12. 2019</a:t>
            </a:fld>
            <a:endParaRPr lang="sl-SI"/>
          </a:p>
        </p:txBody>
      </p:sp>
      <p:sp>
        <p:nvSpPr>
          <p:cNvPr id="12" name="Označba mesta no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13" name="Označba mesta številke diapoz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26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3BE0D0F-E2EE-401F-83B9-A8B2146E1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0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AKTIVEN OTROK</a:t>
            </a:r>
          </a:p>
          <a:p>
            <a:r>
              <a:rPr lang="sl-SI" dirty="0"/>
              <a:t>od zgoraj navzdol / L </a:t>
            </a:r>
            <a:r>
              <a:rPr lang="sl-SI" dirty="0">
                <a:sym typeface="Wingdings" panose="05000000000000000000" pitchFamily="2" charset="2"/>
              </a:rPr>
              <a:t> D</a:t>
            </a:r>
            <a:endParaRPr lang="sl-SI" dirty="0"/>
          </a:p>
          <a:p>
            <a:r>
              <a:rPr lang="sl-SI" dirty="0"/>
              <a:t>dejavnost končana – odstranitev sličice</a:t>
            </a:r>
          </a:p>
          <a:p>
            <a:r>
              <a:rPr lang="sl-SI" dirty="0"/>
              <a:t>sličico pospravimo v žepek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643" y="486860"/>
            <a:ext cx="4387562" cy="5850082"/>
          </a:xfrm>
          <a:prstGeom prst="rect">
            <a:avLst/>
          </a:prstGeom>
        </p:spPr>
      </p:pic>
      <p:sp>
        <p:nvSpPr>
          <p:cNvPr id="8" name="Puščica dol 7"/>
          <p:cNvSpPr/>
          <p:nvPr/>
        </p:nvSpPr>
        <p:spPr>
          <a:xfrm>
            <a:off x="7429500" y="1027906"/>
            <a:ext cx="311727" cy="450965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6" y="4042063"/>
            <a:ext cx="5331278" cy="1701187"/>
          </a:xfrm>
          <a:prstGeom prst="rect">
            <a:avLst/>
          </a:prstGeom>
        </p:spPr>
      </p:pic>
      <p:sp>
        <p:nvSpPr>
          <p:cNvPr id="3" name="Desna puščica 2"/>
          <p:cNvSpPr/>
          <p:nvPr/>
        </p:nvSpPr>
        <p:spPr>
          <a:xfrm>
            <a:off x="996786" y="5870864"/>
            <a:ext cx="5331278" cy="2166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6C932-650C-4DB0-8311-17F3ADB6B5CF}" type="datetime1">
              <a:rPr lang="sl-SI" smtClean="0"/>
              <a:t>13. 12. 2019</a:t>
            </a:fld>
            <a:endParaRPr lang="sl-SI"/>
          </a:p>
        </p:txBody>
      </p:sp>
      <p:sp>
        <p:nvSpPr>
          <p:cNvPr id="9" name="Označba mesta no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10" name="Označba mesta številke diapoz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27</a:t>
            </a:fld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A07A7C3-5C6F-4CE3-B370-FE0206059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65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4" y="365125"/>
            <a:ext cx="2286000" cy="2196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2" y="284689"/>
            <a:ext cx="3232589" cy="2588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430" y="3106787"/>
            <a:ext cx="4106565" cy="3075960"/>
          </a:xfrm>
          <a:prstGeom prst="rect">
            <a:avLst/>
          </a:prstGeom>
        </p:spPr>
      </p:pic>
      <p:pic>
        <p:nvPicPr>
          <p:cNvPr id="8" name="Picture 0" descr="najprej potem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12244" y="3314701"/>
            <a:ext cx="5197186" cy="2171700"/>
          </a:xfrm>
          <a:prstGeom prst="rect">
            <a:avLst/>
          </a:prstGeom>
        </p:spPr>
      </p:pic>
      <p:pic>
        <p:nvPicPr>
          <p:cNvPr id="10" name="Označba mesta vseb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46" y="452061"/>
            <a:ext cx="3439212" cy="238197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63" y="2951017"/>
            <a:ext cx="2537308" cy="3387437"/>
          </a:xfrm>
          <a:prstGeom prst="rect">
            <a:avLst/>
          </a:prstGeom>
        </p:spPr>
      </p:pic>
      <p:sp>
        <p:nvSpPr>
          <p:cNvPr id="6" name="Označba mesta datum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4B30-6365-4506-9469-F55F28246C93}" type="datetime1">
              <a:rPr lang="sl-SI" smtClean="0"/>
              <a:t>13. 12. 2019</a:t>
            </a:fld>
            <a:endParaRPr lang="sl-SI"/>
          </a:p>
        </p:txBody>
      </p:sp>
      <p:sp>
        <p:nvSpPr>
          <p:cNvPr id="12" name="Označba mesta no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13" name="Označba mesta številke diapoz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28</a:t>
            </a:fld>
            <a:endParaRPr lang="sl-SI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499F957E-2A37-4918-89F1-7DBEF347E9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22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592" y="886992"/>
            <a:ext cx="3913748" cy="180633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12" y="1351071"/>
            <a:ext cx="3157328" cy="2870332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4080968" y="249269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sl-SI" altLang="sl-SI" dirty="0">
                <a:solidFill>
                  <a:schemeClr val="accent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Primer tedenskega urnika</a:t>
            </a:r>
            <a:endParaRPr lang="en-US" altLang="sl-SI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558591" y="748613"/>
            <a:ext cx="6096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altLang="sl-SI" dirty="0">
                <a:solidFill>
                  <a:schemeClr val="accent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Primer dnevnega urnika</a:t>
            </a:r>
            <a:r>
              <a:rPr lang="en-US" altLang="sl-SI" dirty="0">
                <a:latin typeface="Arial" panose="020B0604020202020204" pitchFamily="34" charset="0"/>
              </a:rPr>
              <a:t/>
            </a:r>
            <a:br>
              <a:rPr lang="en-US" altLang="sl-SI" dirty="0">
                <a:latin typeface="Arial" panose="020B0604020202020204" pitchFamily="34" charset="0"/>
              </a:rPr>
            </a:b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766" y="848054"/>
            <a:ext cx="4371520" cy="3876365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7827381" y="4867173"/>
            <a:ext cx="4172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dirty="0">
                <a:solidFill>
                  <a:schemeClr val="accent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Primer urnika rutine prihoda / zadolžitev</a:t>
            </a:r>
            <a:r>
              <a:rPr lang="en-US" altLang="sl-SI" dirty="0">
                <a:latin typeface="Arial" panose="020B0604020202020204" pitchFamily="34" charset="0"/>
              </a:rPr>
              <a:t/>
            </a:r>
            <a:br>
              <a:rPr lang="en-US" altLang="sl-SI" dirty="0">
                <a:latin typeface="Arial" panose="020B0604020202020204" pitchFamily="34" charset="0"/>
              </a:rPr>
            </a:br>
            <a:endParaRPr lang="sl-SI" dirty="0"/>
          </a:p>
        </p:txBody>
      </p:sp>
      <p:pic>
        <p:nvPicPr>
          <p:cNvPr id="14" name="Označba mesta vseb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579" y="3055194"/>
            <a:ext cx="3800974" cy="28507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0F6FB40-4A2C-4246-A8A7-76364C8C6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5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E9B27D-D25B-479C-A4F9-20EC4975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235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>
                <a:solidFill>
                  <a:schemeClr val="accent1"/>
                </a:solidFill>
              </a:rPr>
              <a:t>Inštitut za avtizem, zavod za razvojno medicino, Ljubljana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07133E4-D687-454A-A2DC-227935442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961" y="3429000"/>
            <a:ext cx="2361946" cy="3149261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DFC7B16-C0C2-4D39-95CD-AF99D3C8FD1B}"/>
              </a:ext>
            </a:extLst>
          </p:cNvPr>
          <p:cNvSpPr txBox="1"/>
          <p:nvPr/>
        </p:nvSpPr>
        <p:spPr>
          <a:xfrm>
            <a:off x="1725961" y="2064706"/>
            <a:ext cx="9532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Glavna dejavnost Inštituta je </a:t>
            </a:r>
            <a:r>
              <a:rPr lang="sl-SI" dirty="0" err="1"/>
              <a:t>izvenbolnišnična</a:t>
            </a:r>
            <a:r>
              <a:rPr lang="sl-SI" dirty="0"/>
              <a:t> specialistična dejavnost </a:t>
            </a:r>
            <a:r>
              <a:rPr lang="sl-SI" b="1" dirty="0"/>
              <a:t>za otroke in mladostnike,</a:t>
            </a:r>
            <a:r>
              <a:rPr lang="sl-SI" dirty="0"/>
              <a:t> za katero imamo koncesijo.</a:t>
            </a:r>
          </a:p>
          <a:p>
            <a:endParaRPr lang="sl-SI" dirty="0"/>
          </a:p>
          <a:p>
            <a:r>
              <a:rPr lang="sl-SI" dirty="0"/>
              <a:t>LJUBLJANA                                                                                                                           MARIBOR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88B6238-DB5F-4796-A89F-2A303046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900" y="3429000"/>
            <a:ext cx="4730650" cy="314926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9355451-9004-4118-B738-077E82FB7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1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>
                <a:solidFill>
                  <a:schemeClr val="accent1"/>
                </a:solidFill>
              </a:rPr>
              <a:t>SOCIALNO PODROČJE</a:t>
            </a:r>
          </a:p>
          <a:p>
            <a:pPr marL="0" indent="0" algn="ctr">
              <a:buNone/>
            </a:pP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2955734"/>
            <a:ext cx="3714750" cy="2786063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1106-C6F6-4DBB-BEBC-E62D1193439E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30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9AA6182-42F6-4515-B15B-43CEC7242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EA71AC2-2FF6-481A-8749-DB26AB5A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118" y="3312018"/>
            <a:ext cx="2283403" cy="207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94" y="1140755"/>
            <a:ext cx="4832412" cy="4832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SOCIALNI KROGI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27" y="1238646"/>
            <a:ext cx="5981701" cy="4351337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postaviti meje in realna pričakovanja</a:t>
            </a:r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osebna distanca (razdalja ene roke)</a:t>
            </a:r>
          </a:p>
          <a:p>
            <a:endParaRPr lang="sl-SI" dirty="0"/>
          </a:p>
          <a:p>
            <a:r>
              <a:rPr lang="sl-SI" dirty="0"/>
              <a:t>trening socialnih veščin za vse otroke (povabiti k igri, izmenjati igračo, počakati v vrsti, deliti, …)</a:t>
            </a:r>
          </a:p>
          <a:p>
            <a:endParaRPr lang="sl-SI" dirty="0"/>
          </a:p>
          <a:p>
            <a:r>
              <a:rPr lang="sl-SI" dirty="0"/>
              <a:t>igra vlog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705BA-FE14-4AB0-89A5-5868E7BE116D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31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63" y="4813527"/>
            <a:ext cx="2507240" cy="190794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4B57FCE-6A8D-4EFD-86DD-B3C0A0492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29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2042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sl-SI" dirty="0"/>
              <a:t>SOCIALNE ZGODBE</a:t>
            </a:r>
            <a:br>
              <a:rPr lang="sl-SI" dirty="0"/>
            </a:br>
            <a:r>
              <a:rPr lang="sl-SI" dirty="0"/>
              <a:t> 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3" y="994910"/>
            <a:ext cx="11450829" cy="6143644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uporaba že napisanih socialnih zgodb oz. naučiti se napisati svojo</a:t>
            </a:r>
          </a:p>
          <a:p>
            <a:r>
              <a:rPr lang="sl-SI" dirty="0"/>
              <a:t>ustrezna socialna vedenja (opredelitev neželenega vedenja in podana rešitev)</a:t>
            </a:r>
          </a:p>
          <a:p>
            <a:r>
              <a:rPr lang="sl-SI" dirty="0"/>
              <a:t>zapis v prvi osebi</a:t>
            </a:r>
          </a:p>
          <a:p>
            <a:r>
              <a:rPr lang="sl-SI" dirty="0"/>
              <a:t>možnost slikovne podpore</a:t>
            </a:r>
          </a:p>
          <a:p>
            <a:r>
              <a:rPr lang="sl-SI" dirty="0"/>
              <a:t>branje izven problematične situacije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b="1" dirty="0"/>
              <a:t>Poučevanje:</a:t>
            </a:r>
          </a:p>
          <a:p>
            <a:endParaRPr lang="sl-SI" dirty="0"/>
          </a:p>
          <a:p>
            <a:r>
              <a:rPr lang="sl-SI" dirty="0"/>
              <a:t>različna vedenja: strah, agresija, obsesije ipd.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r>
              <a:rPr lang="sl-SI" dirty="0"/>
              <a:t>poučevanje rutin in sprememb v rutinah</a:t>
            </a:r>
          </a:p>
          <a:p>
            <a:endParaRPr lang="sl-SI" dirty="0"/>
          </a:p>
          <a:p>
            <a:r>
              <a:rPr lang="sl-SI" dirty="0"/>
              <a:t>spoznavanje novih kompleksnih dejavnosti</a:t>
            </a:r>
          </a:p>
          <a:p>
            <a:endParaRPr lang="sl-SI" dirty="0"/>
          </a:p>
          <a:p>
            <a:r>
              <a:rPr lang="sl-SI" dirty="0"/>
              <a:t>pomoč ostalim, da razumejo vedenje otroka z avtizmom</a:t>
            </a: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329" y="2545774"/>
            <a:ext cx="4457125" cy="2998642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18A6-534A-462C-8134-E81381E3CB52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32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1C88FD8-FAEB-4CBA-900B-CC9552443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7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" y="1547603"/>
            <a:ext cx="9175189" cy="4945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706042" y="2641101"/>
            <a:ext cx="10515600" cy="4351338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57CC-A476-4A86-B629-B9A3C2E30E1A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33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E831F6E-DE9A-4CA7-B0F8-32FDCB1EB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6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85907"/>
            <a:ext cx="10515600" cy="1325563"/>
          </a:xfrm>
        </p:spPr>
        <p:txBody>
          <a:bodyPr>
            <a:normAutofit/>
          </a:bodyPr>
          <a:lstStyle/>
          <a:p>
            <a:r>
              <a:rPr lang="sl-SI" dirty="0"/>
              <a:t>STOPENJSKA LESTVICA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78082"/>
            <a:ext cx="9311015" cy="5112327"/>
          </a:xfrm>
        </p:spPr>
        <p:txBody>
          <a:bodyPr>
            <a:normAutofit/>
          </a:bodyPr>
          <a:lstStyle/>
          <a:p>
            <a:r>
              <a:rPr lang="sl-SI" dirty="0"/>
              <a:t>konkretizacija abstraktnih področij v preprosta števila in barve</a:t>
            </a:r>
          </a:p>
          <a:p>
            <a:endParaRPr lang="sl-SI" dirty="0"/>
          </a:p>
          <a:p>
            <a:r>
              <a:rPr lang="sl-SI" dirty="0"/>
              <a:t>učenje razumevanja področij: čustva, občutja, bolečina, glasnost govora, nespoštovanje,...</a:t>
            </a:r>
          </a:p>
          <a:p>
            <a:pPr>
              <a:buNone/>
            </a:pPr>
            <a:r>
              <a:rPr lang="sl-SI" dirty="0"/>
              <a:t> </a:t>
            </a:r>
          </a:p>
          <a:p>
            <a:r>
              <a:rPr lang="sl-SI" dirty="0"/>
              <a:t>vizualna skala za pomoč pri razumevanju primernosti določenega vedenja (jakost govora na točki 5 - zunanji prostor ali ekstremne razmere)</a:t>
            </a:r>
          </a:p>
          <a:p>
            <a:pPr>
              <a:buNone/>
            </a:pPr>
            <a:r>
              <a:rPr lang="sl-SI" dirty="0"/>
              <a:t> </a:t>
            </a:r>
          </a:p>
          <a:p>
            <a:r>
              <a:rPr lang="sl-SI" dirty="0"/>
              <a:t>implementacija v praksi</a:t>
            </a:r>
          </a:p>
          <a:p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915" y="3613780"/>
            <a:ext cx="2435373" cy="32513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285" y="1157011"/>
            <a:ext cx="3095146" cy="1880731"/>
          </a:xfrm>
          <a:prstGeom prst="rect">
            <a:avLst/>
          </a:prstGeom>
        </p:spPr>
      </p:pic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8E8F7-17E1-42F4-B774-226BE586F76A}" type="datetime1">
              <a:rPr lang="sl-SI" smtClean="0"/>
              <a:t>13. 12. 2019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34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3515708-AF1B-4B8B-9A4A-F6F757DC7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60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PREPOZNAVANJE ČUSTEV PRI DRUGIH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37" y="1825625"/>
            <a:ext cx="7734326" cy="4351338"/>
          </a:xfrm>
        </p:spPr>
      </p:pic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Pripravila asist. Ana Bezenšek, prof, spec. in reh. ped.; razmnoževanje ni dovoljeno, Inštitut za avtizem in sorodne motnje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A5EB45E-E2F6-43D1-898E-D8543909D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99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5009" y="115743"/>
            <a:ext cx="10515600" cy="1325563"/>
          </a:xfrm>
        </p:spPr>
        <p:txBody>
          <a:bodyPr/>
          <a:lstStyle/>
          <a:p>
            <a:r>
              <a:rPr lang="sl-SI" dirty="0"/>
              <a:t>KAKO TI OBČUTIŠ ČUSTVA?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6408" y="2350748"/>
            <a:ext cx="5615708" cy="315883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9639" y="2358665"/>
            <a:ext cx="5605574" cy="3153135"/>
          </a:xfrm>
          <a:prstGeom prst="rect">
            <a:avLst/>
          </a:prstGeom>
        </p:spPr>
      </p:pic>
      <p:sp>
        <p:nvSpPr>
          <p:cNvPr id="8" name="Označba mesta vsebine 7"/>
          <p:cNvSpPr>
            <a:spLocks noGrp="1"/>
          </p:cNvSpPr>
          <p:nvPr>
            <p:ph idx="1"/>
          </p:nvPr>
        </p:nvSpPr>
        <p:spPr>
          <a:xfrm>
            <a:off x="1402772" y="2805545"/>
            <a:ext cx="9951027" cy="3371418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9" name="Označba mesta no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Pripravila asist. Ana Bezenšek, prof, spec. in reh. ped.; razmnoževanje ni dovoljeno, Inštitut za avtizem in sorodne motnje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22419A1-1147-445C-9FA3-CF74F5C7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29146" y="172906"/>
            <a:ext cx="10515600" cy="964911"/>
          </a:xfrm>
        </p:spPr>
        <p:txBody>
          <a:bodyPr/>
          <a:lstStyle/>
          <a:p>
            <a:r>
              <a:rPr lang="sl-SI" dirty="0"/>
              <a:t>PREPOZNAVANJE ČUSTEV PRI SEBI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8073" y="2375349"/>
            <a:ext cx="5567326" cy="3131621"/>
          </a:xfrm>
          <a:prstGeom prst="rect">
            <a:avLst/>
          </a:prstGeom>
        </p:spPr>
      </p:pic>
      <p:pic>
        <p:nvPicPr>
          <p:cNvPr id="10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330" y="2363997"/>
            <a:ext cx="5606683" cy="3154324"/>
          </a:xfrm>
        </p:spPr>
      </p:pic>
      <p:sp>
        <p:nvSpPr>
          <p:cNvPr id="11" name="Označba mesta no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Pripravila asist. Ana Bezenšek, prof, spec. in reh. ped.; razmnoževanje ni dovoljeno, Inštitut za avtizem in sorodne motnje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5D8FCA6-4BB0-4068-87ED-B8D22178A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5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0761" y="146916"/>
            <a:ext cx="10515600" cy="1325563"/>
          </a:xfrm>
        </p:spPr>
        <p:txBody>
          <a:bodyPr/>
          <a:lstStyle/>
          <a:p>
            <a:r>
              <a:rPr lang="sl-SI" dirty="0"/>
              <a:t>KAJ LAHKO NAREDIM, KO SEM JEZEN?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9463" y="2467786"/>
            <a:ext cx="5458196" cy="307023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7904" y="2022374"/>
            <a:ext cx="5317525" cy="3820389"/>
          </a:xfrm>
          <a:prstGeom prst="rect">
            <a:avLst/>
          </a:prstGeom>
        </p:spPr>
      </p:pic>
      <p:pic>
        <p:nvPicPr>
          <p:cNvPr id="8" name="Označba mesta vsebine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276" y="2105282"/>
            <a:ext cx="4860202" cy="3795243"/>
          </a:xfrm>
          <a:prstGeom prst="rect">
            <a:avLst/>
          </a:prstGeom>
        </p:spPr>
      </p:pic>
      <p:sp>
        <p:nvSpPr>
          <p:cNvPr id="9" name="Označba mesta no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Pripravila asist. Ana Bezenšek, prof, spec. in reh. ped.; razmnoževanje ni dovoljeno, Inštitut za avtizem in sorodne motnje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A2F4ED3-7CC9-4093-B7BB-E35B62790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98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82421"/>
            <a:ext cx="2636837" cy="227427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0" y="482421"/>
            <a:ext cx="3975875" cy="34972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255" y="3179185"/>
            <a:ext cx="2727181" cy="340558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0F684CF-B72B-4670-93A1-B15ACCCEF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6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A60D68-B902-4671-8F2E-8B4B308E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894F3A5-BA8F-4F44-BDE0-3E3EF152C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6163640" cy="359545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279942B-50AE-44C0-98B5-F9FD8EBF8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551" y="3802044"/>
            <a:ext cx="4086687" cy="289246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EE49D3C-0C63-4DAB-9B0B-A3D1C6874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556" y="1612046"/>
            <a:ext cx="5569725" cy="414963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116B570-6335-4085-91C5-C4798C71C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49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63682" y="365760"/>
            <a:ext cx="10515600" cy="4351337"/>
          </a:xfrm>
        </p:spPr>
        <p:txBody>
          <a:bodyPr/>
          <a:lstStyle/>
          <a:p>
            <a:pPr algn="ctr"/>
            <a:endParaRPr lang="sl-SI" dirty="0"/>
          </a:p>
          <a:p>
            <a:pPr algn="ctr"/>
            <a:endParaRPr lang="sl-SI" dirty="0"/>
          </a:p>
          <a:p>
            <a:pPr algn="ctr"/>
            <a:endParaRPr lang="sl-SI" dirty="0"/>
          </a:p>
          <a:p>
            <a:pPr marL="0" indent="0" algn="ctr">
              <a:buNone/>
            </a:pPr>
            <a:r>
              <a:rPr lang="sl-SI" dirty="0">
                <a:solidFill>
                  <a:schemeClr val="accent1"/>
                </a:solidFill>
              </a:rPr>
              <a:t>SENZORIKA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507F-07EF-4C6E-88D0-5A1A51495AED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40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FD5B7F4-C174-4756-A776-498692BF1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F1CC981-088D-4EEC-AA6D-96E25A63B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023" y="2637039"/>
            <a:ext cx="5398918" cy="35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39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sl-SI" dirty="0"/>
              <a:t>SENZORIKA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5182"/>
            <a:ext cx="10688782" cy="5356081"/>
          </a:xfrm>
        </p:spPr>
        <p:txBody>
          <a:bodyPr>
            <a:normAutofit fontScale="92500" lnSpcReduction="10000"/>
          </a:bodyPr>
          <a:lstStyle/>
          <a:p>
            <a:r>
              <a:rPr lang="sl-SI" dirty="0">
                <a:hlinkClick r:id="rId3"/>
              </a:rPr>
              <a:t>https://www.youtube.com/watch?v=QdhwsK7E6cc</a:t>
            </a:r>
            <a:endParaRPr lang="sl-SI" dirty="0"/>
          </a:p>
          <a:p>
            <a:endParaRPr lang="sl-SI" dirty="0"/>
          </a:p>
          <a:p>
            <a:r>
              <a:rPr lang="sl-SI" dirty="0"/>
              <a:t>Zagotoviti čim večjo predvidljivost in kontrolo dražljajev</a:t>
            </a:r>
          </a:p>
          <a:p>
            <a:r>
              <a:rPr lang="sl-SI" dirty="0"/>
              <a:t>Zagotoviti socialno sprejemljivo obliko</a:t>
            </a:r>
          </a:p>
          <a:p>
            <a:r>
              <a:rPr lang="sl-SI" dirty="0"/>
              <a:t>Postopno omejiti dražljaje v prostoru in času</a:t>
            </a:r>
          </a:p>
          <a:p>
            <a:r>
              <a:rPr lang="sl-SI" dirty="0"/>
              <a:t>Narediti red (varna zadovoljitev senzorne potrebe)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PRILAGODITVE (kotiček, drug prostor, senzorna soba, prezračevanje, prilagoditi način prehranjevanja...)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PRIPOMOČKI (temna očala, slušalke, čepki za ušesa, vizualni predmeti, gugalnica, radio, različni senzorni materiali, grizala, terapevtska žoga, plastičen pribor)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03" y="1778615"/>
            <a:ext cx="1675478" cy="104422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102" y="2969813"/>
            <a:ext cx="1623579" cy="1623579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7743-5A24-4A97-93A0-7AAAAC7240A7}" type="datetime1">
              <a:rPr lang="sl-SI" smtClean="0"/>
              <a:t>13. 12. 2019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asist. </a:t>
            </a:r>
            <a:r>
              <a:rPr lang="sl-SI" dirty="0" err="1"/>
              <a:t>dr.Ana</a:t>
            </a:r>
            <a:r>
              <a:rPr lang="sl-SI" dirty="0"/>
              <a:t> Bezenšek, prof. spec. in </a:t>
            </a:r>
            <a:r>
              <a:rPr lang="sl-SI" dirty="0" err="1"/>
              <a:t>reh</a:t>
            </a:r>
            <a:r>
              <a:rPr lang="sl-SI" dirty="0"/>
              <a:t>. ped.; Inštitut za avtizem, zavod za razvojno medicino, Ljubljana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41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251BF4A-1EED-43FF-BDB3-1871CA8CD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51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KONKRETNI PRIMERI: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96142" y="1825625"/>
            <a:ext cx="10051473" cy="4351338"/>
          </a:xfrm>
        </p:spPr>
        <p:txBody>
          <a:bodyPr>
            <a:normAutofit lnSpcReduction="10000"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sz="32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l-SI" altLang="sl-SI" dirty="0">
                <a:latin typeface="Arial" panose="020B0604020202020204" pitchFamily="34" charset="0"/>
              </a:rPr>
              <a:t>Preglasno je</a:t>
            </a:r>
            <a:r>
              <a:rPr lang="en-US" altLang="sl-SI" dirty="0">
                <a:latin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l-SI" altLang="sl-SI" dirty="0">
                <a:latin typeface="Arial" panose="020B0604020202020204" pitchFamily="34" charset="0"/>
              </a:rPr>
              <a:t>Lahko uporabim slušalke</a:t>
            </a:r>
            <a:r>
              <a:rPr lang="en-US" altLang="sl-SI" dirty="0">
                <a:latin typeface="Arial" panose="020B0604020202020204" pitchFamily="34" charset="0"/>
              </a:rPr>
              <a:t>.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sl-SI" sz="2400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l-SI" altLang="sl-SI" dirty="0">
                <a:latin typeface="Arial" panose="020B0604020202020204" pitchFamily="34" charset="0"/>
              </a:rPr>
              <a:t>Srečen sem</a:t>
            </a:r>
            <a:r>
              <a:rPr lang="en-US" altLang="sl-SI" dirty="0">
                <a:latin typeface="Arial" panose="020B0604020202020204" pitchFamily="34" charset="0"/>
              </a:rPr>
              <a:t>!</a:t>
            </a:r>
            <a:r>
              <a:rPr lang="sl-SI" altLang="sl-SI" dirty="0">
                <a:latin typeface="Arial" panose="020B0604020202020204" pitchFamily="34" charset="0"/>
              </a:rPr>
              <a:t> Sedaj je tišina</a:t>
            </a:r>
            <a:r>
              <a:rPr lang="en-US" altLang="sl-SI" dirty="0">
                <a:latin typeface="Arial" panose="020B0604020202020204" pitchFamily="34" charset="0"/>
              </a:rPr>
              <a:t>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203" y="4332501"/>
            <a:ext cx="1048603" cy="89009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698" y="2802005"/>
            <a:ext cx="1048603" cy="8839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397" y="5869094"/>
            <a:ext cx="1024217" cy="90228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5ABF26E-BCFC-432C-95B2-41E7274B3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65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45127" y="45640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endParaRPr lang="sl-SI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sl-SI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sl-SI" dirty="0">
                <a:solidFill>
                  <a:schemeClr val="accent1"/>
                </a:solidFill>
              </a:rPr>
              <a:t>KOMUNIKACIJA</a:t>
            </a:r>
          </a:p>
        </p:txBody>
      </p:sp>
      <p:sp>
        <p:nvSpPr>
          <p:cNvPr id="5" name="AutoShape 2" descr="Image result for japan communic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717" y="2861938"/>
            <a:ext cx="4055696" cy="23808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9" y="2861938"/>
            <a:ext cx="3858276" cy="2404630"/>
          </a:xfrm>
          <a:prstGeom prst="rect">
            <a:avLst/>
          </a:prstGeom>
        </p:spPr>
      </p:pic>
      <p:sp>
        <p:nvSpPr>
          <p:cNvPr id="8" name="Označba mesta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A008-3B87-435F-A315-F648DC96EC58}" type="datetime1">
              <a:rPr lang="sl-SI" smtClean="0"/>
              <a:t>13. 12. 2019</a:t>
            </a:fld>
            <a:endParaRPr lang="sl-SI"/>
          </a:p>
        </p:txBody>
      </p:sp>
      <p:sp>
        <p:nvSpPr>
          <p:cNvPr id="9" name="Označba mesta no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10" name="Označba mesta številke diapoz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43</a:t>
            </a:fld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97359484-1A95-4E03-99C8-2D0207337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77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132135"/>
            <a:ext cx="1524000" cy="1095375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365760"/>
            <a:ext cx="10903527" cy="1325562"/>
          </a:xfrm>
        </p:spPr>
        <p:txBody>
          <a:bodyPr/>
          <a:lstStyle/>
          <a:p>
            <a:r>
              <a:rPr lang="sl-SI" dirty="0"/>
              <a:t>NADOMESTNA OBLIKA KOMUNIKACIJE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11" y="1305772"/>
            <a:ext cx="9338354" cy="6384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>
                <a:hlinkClick r:id="rId4"/>
              </a:rPr>
              <a:t>https://resources.autismnavigator.com/asdglossary/#/section/49/pecs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- učenje komunikacije z izmenjavo slik (PECS model: </a:t>
            </a:r>
            <a:r>
              <a:rPr lang="sl-SI" i="1" dirty="0" err="1"/>
              <a:t>The</a:t>
            </a:r>
            <a:r>
              <a:rPr lang="sl-SI" i="1" dirty="0"/>
              <a:t> Picture Exchange </a:t>
            </a:r>
            <a:r>
              <a:rPr lang="sl-SI" i="1" dirty="0" err="1"/>
              <a:t>Communication</a:t>
            </a:r>
            <a:r>
              <a:rPr lang="sl-SI" i="1" dirty="0"/>
              <a:t> </a:t>
            </a:r>
            <a:r>
              <a:rPr lang="sl-SI" i="1" dirty="0" err="1"/>
              <a:t>System</a:t>
            </a:r>
            <a:r>
              <a:rPr lang="sl-SI" dirty="0"/>
              <a:t>)</a:t>
            </a:r>
          </a:p>
          <a:p>
            <a:pPr marL="0" indent="0">
              <a:buNone/>
            </a:pPr>
            <a:r>
              <a:rPr lang="sl-SI" dirty="0"/>
              <a:t>- podpora verbalni komunikaciji</a:t>
            </a:r>
          </a:p>
          <a:p>
            <a:pPr marL="0" indent="0">
              <a:buNone/>
            </a:pPr>
            <a:r>
              <a:rPr lang="sl-SI" dirty="0"/>
              <a:t>- pomen pobud/iniciacije</a:t>
            </a:r>
          </a:p>
          <a:p>
            <a:pPr>
              <a:buFontTx/>
              <a:buChar char="-"/>
            </a:pPr>
            <a:r>
              <a:rPr lang="sl-SI" dirty="0"/>
              <a:t>slika v zameno za želen predmet </a:t>
            </a:r>
          </a:p>
          <a:p>
            <a:pPr>
              <a:buFontTx/>
              <a:buChar char="-"/>
            </a:pPr>
            <a:r>
              <a:rPr lang="sl-SI" dirty="0"/>
              <a:t>vedenjski pristop k učenju komunikacije</a:t>
            </a:r>
          </a:p>
          <a:p>
            <a:pPr marL="0" indent="0">
              <a:buNone/>
            </a:pPr>
            <a:r>
              <a:rPr lang="sl-SI" dirty="0"/>
              <a:t>- izhajati iz otrokove motivacije</a:t>
            </a:r>
          </a:p>
          <a:p>
            <a:pPr marL="0" indent="0">
              <a:buNone/>
            </a:pPr>
            <a:r>
              <a:rPr lang="sl-SI" dirty="0"/>
              <a:t>- Knjiga vedno dosegljiva</a:t>
            </a:r>
          </a:p>
          <a:p>
            <a:pPr marL="0" indent="0">
              <a:buNone/>
            </a:pPr>
            <a:r>
              <a:rPr lang="sl-SI" dirty="0"/>
              <a:t>- besede so več kot slika</a:t>
            </a:r>
          </a:p>
          <a:p>
            <a:pPr>
              <a:buFontTx/>
              <a:buChar char="-"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B92-42FD-44A9-AEAF-F78E148F752C}" type="datetime1">
              <a:rPr lang="sl-SI" smtClean="0"/>
              <a:t>13. 12. 2019</a:t>
            </a:fld>
            <a:endParaRPr lang="sl-SI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asist. dr.Ana Bezenšek, prof. spec. in reh. ped.; Inštitut za avtizem, zavod za razvojno medicino, Ljubljana</a:t>
            </a:r>
            <a:endParaRPr lang="sl-SI"/>
          </a:p>
        </p:txBody>
      </p:sp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381C-7987-48D2-8FFA-91F1D24D3BBC}" type="slidenum">
              <a:rPr lang="sl-SI" smtClean="0"/>
              <a:t>44</a:t>
            </a:fld>
            <a:endParaRPr lang="sl-SI"/>
          </a:p>
        </p:txBody>
      </p:sp>
      <p:pic>
        <p:nvPicPr>
          <p:cNvPr id="6" name="Picture 5" descr="PECS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67" y="5157638"/>
            <a:ext cx="3182995" cy="170036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465" y="1570633"/>
            <a:ext cx="2463319" cy="1722043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465" y="3224349"/>
            <a:ext cx="2424961" cy="201667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812FE5E-F0AB-4C8E-B8AA-C06ED2E53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94"/>
    </mc:Choice>
    <mc:Fallback xmlns="">
      <p:transition spd="slow" advTm="131994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1" y="3827909"/>
            <a:ext cx="2809379" cy="2528441"/>
          </a:xfr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D2B36-E7DF-4B46-AF86-561ED349AB76}" type="datetime1">
              <a:rPr lang="sl-SI" smtClean="0"/>
              <a:t>13. 12. 2019</a:t>
            </a:fld>
            <a:endParaRPr lang="sl-SI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  <a:endParaRPr lang="sl-SI" dirty="0"/>
          </a:p>
        </p:txBody>
      </p:sp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381C-7987-48D2-8FFA-91F1D24D3BBC}" type="slidenum">
              <a:rPr lang="sl-SI" smtClean="0"/>
              <a:t>45</a:t>
            </a:fld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11" y="1108303"/>
            <a:ext cx="3338048" cy="4456466"/>
          </a:xfrm>
          <a:prstGeom prst="rect">
            <a:avLst/>
          </a:prstGeom>
        </p:spPr>
      </p:pic>
      <p:pic>
        <p:nvPicPr>
          <p:cNvPr id="10" name="Picture 4" descr="PECS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982384"/>
            <a:ext cx="3810000" cy="120015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16" y="743748"/>
            <a:ext cx="2891284" cy="386001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" y="365760"/>
            <a:ext cx="2421507" cy="275171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E4F859C-74E6-40F6-A833-3E3DE1626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"/>
    </mc:Choice>
    <mc:Fallback xmlns="">
      <p:transition spd="slow" advTm="2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6" y="239786"/>
            <a:ext cx="1828800" cy="1828800"/>
          </a:xfrm>
        </p:spPr>
      </p:pic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956BD-7775-4432-9771-872CAF2AA4B1}" type="datetime1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asist. dr.Ana Bezenšek, prof. spec. in reh. ped.; Inštitut za avtizem, zavod za razvojno medicino, Ljubljana</a:t>
            </a:r>
            <a:endParaRPr lang="sl-SI"/>
          </a:p>
        </p:txBody>
      </p:sp>
      <p:sp>
        <p:nvSpPr>
          <p:cNvPr id="18" name="Označba mesta številke diapoz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381C-7987-48D2-8FFA-91F1D24D3BBC}" type="slidenum">
              <a:rPr lang="sl-SI" smtClean="0"/>
              <a:t>46</a:t>
            </a:fld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6" y="365125"/>
            <a:ext cx="1828800" cy="18288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37" y="239786"/>
            <a:ext cx="1828800" cy="18288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6" y="2772352"/>
            <a:ext cx="1828800" cy="18288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6" y="5029200"/>
            <a:ext cx="1828800" cy="18288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1" y="2634493"/>
            <a:ext cx="1828800" cy="18288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46" y="2634493"/>
            <a:ext cx="1828800" cy="18288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46" y="2634493"/>
            <a:ext cx="1828800" cy="18288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4739011"/>
            <a:ext cx="1828800" cy="18288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37" y="4939215"/>
            <a:ext cx="1828800" cy="182880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7" y="4739011"/>
            <a:ext cx="1828800" cy="182880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15" y="4726819"/>
            <a:ext cx="1828800" cy="182880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74" y="4726819"/>
            <a:ext cx="1840992" cy="1840992"/>
          </a:xfrm>
          <a:prstGeom prst="rect">
            <a:avLst/>
          </a:prstGeom>
        </p:spPr>
      </p:pic>
      <p:cxnSp>
        <p:nvCxnSpPr>
          <p:cNvPr id="19" name="Raven povezovalnik 18"/>
          <p:cNvCxnSpPr/>
          <p:nvPr/>
        </p:nvCxnSpPr>
        <p:spPr>
          <a:xfrm>
            <a:off x="329046" y="2193925"/>
            <a:ext cx="112672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Raven povezovalnik 19"/>
          <p:cNvCxnSpPr/>
          <p:nvPr/>
        </p:nvCxnSpPr>
        <p:spPr>
          <a:xfrm>
            <a:off x="363682" y="4601152"/>
            <a:ext cx="112672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Slika 20">
            <a:extLst>
              <a:ext uri="{FF2B5EF4-FFF2-40B4-BE49-F238E27FC236}">
                <a16:creationId xmlns:a16="http://schemas.microsoft.com/office/drawing/2014/main" id="{DC354755-637F-43CA-BAFD-9EBA248990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4"/>
    </mc:Choice>
    <mc:Fallback xmlns="">
      <p:transition spd="slow" advTm="20974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60" y="2973105"/>
            <a:ext cx="1828800" cy="1828800"/>
          </a:xfrm>
        </p:spPr>
      </p:pic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7234B-80E2-410E-A5F6-1B49E4D7343C}" type="datetime1">
              <a:rPr lang="sl-SI" smtClean="0"/>
              <a:t>13. 12. 2019</a:t>
            </a:fld>
            <a:endParaRPr lang="sl-SI"/>
          </a:p>
        </p:txBody>
      </p:sp>
      <p:sp>
        <p:nvSpPr>
          <p:cNvPr id="16" name="Označba mesta no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asist. dr.Ana Bezenšek, prof. spec. in reh. ped.; Inštitut za avtizem, zavod za razvojno medicino, Ljubljana</a:t>
            </a:r>
            <a:endParaRPr lang="sl-SI"/>
          </a:p>
        </p:txBody>
      </p:sp>
      <p:sp>
        <p:nvSpPr>
          <p:cNvPr id="17" name="Označba mesta številke diapoz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381C-7987-48D2-8FFA-91F1D24D3BBC}" type="slidenum">
              <a:rPr lang="sl-SI" smtClean="0"/>
              <a:t>47</a:t>
            </a:fld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82" y="1344830"/>
            <a:ext cx="1828800" cy="18288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12" y="2935908"/>
            <a:ext cx="1828800" cy="18288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82" y="4908189"/>
            <a:ext cx="1828800" cy="18288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912988"/>
            <a:ext cx="1828800" cy="18288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4" y="4908189"/>
            <a:ext cx="1828800" cy="18288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4" y="2953580"/>
            <a:ext cx="1828800" cy="18288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9" y="998971"/>
            <a:ext cx="1828800" cy="18288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132113"/>
            <a:ext cx="1840992" cy="184099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02" y="1107108"/>
            <a:ext cx="1828800" cy="18288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602" y="2914411"/>
            <a:ext cx="1828800" cy="182880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59" y="4908189"/>
            <a:ext cx="1828800" cy="182880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02" y="1124780"/>
            <a:ext cx="1828800" cy="1828800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02" y="2971252"/>
            <a:ext cx="1828800" cy="1828800"/>
          </a:xfrm>
          <a:prstGeom prst="rect">
            <a:avLst/>
          </a:prstGeom>
        </p:spPr>
      </p:pic>
      <p:pic>
        <p:nvPicPr>
          <p:cNvPr id="20" name="Označba mesta vsebin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02" y="4821549"/>
            <a:ext cx="1828800" cy="191544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B1B815ED-62CA-42B9-95F3-2046562142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1"/>
    </mc:Choice>
    <mc:Fallback xmlns="">
      <p:transition spd="slow" advTm="3299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396" y="768927"/>
            <a:ext cx="2363499" cy="23634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12" y="2628900"/>
            <a:ext cx="2847975" cy="16002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960" y="4475018"/>
            <a:ext cx="2857500" cy="16002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780" y="3866717"/>
            <a:ext cx="3028950" cy="15144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AC4C478-2FA7-40EA-8FAE-A2CFA79DE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45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663" y="285679"/>
            <a:ext cx="10515600" cy="1325562"/>
          </a:xfrm>
        </p:spPr>
        <p:txBody>
          <a:bodyPr/>
          <a:lstStyle/>
          <a:p>
            <a:r>
              <a:rPr lang="sl-SI" dirty="0"/>
              <a:t>NAŠA KOMUNIKACIJA</a:t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845" y="1226127"/>
            <a:ext cx="8166306" cy="5527964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jasen in jedrnat govor (načelo MANJ je VEČ)</a:t>
            </a:r>
          </a:p>
          <a:p>
            <a:endParaRPr lang="sl-SI" dirty="0"/>
          </a:p>
          <a:p>
            <a:r>
              <a:rPr lang="sl-SI" dirty="0"/>
              <a:t>direkten govor (izključimo sarkazem, prenesene pomene)</a:t>
            </a:r>
          </a:p>
          <a:p>
            <a:endParaRPr lang="sl-SI" dirty="0"/>
          </a:p>
          <a:p>
            <a:r>
              <a:rPr lang="sl-SI" dirty="0"/>
              <a:t>časovni zamik (počakati na odgovor)</a:t>
            </a:r>
          </a:p>
          <a:p>
            <a:endParaRPr lang="sl-SI" dirty="0"/>
          </a:p>
          <a:p>
            <a:r>
              <a:rPr lang="sl-SI" dirty="0"/>
              <a:t>Podpora z vizualnimi simboli ali kretnjami za socialne situacije (pomoč, stop, odmor,...) </a:t>
            </a:r>
          </a:p>
          <a:p>
            <a:endParaRPr lang="sl-SI" dirty="0"/>
          </a:p>
          <a:p>
            <a:r>
              <a:rPr lang="sl-SI" dirty="0"/>
              <a:t>Jasna omejitev usmerjenih interesov</a:t>
            </a:r>
          </a:p>
          <a:p>
            <a:endParaRPr lang="sl-SI" dirty="0"/>
          </a:p>
          <a:p>
            <a:r>
              <a:rPr lang="sl-SI" dirty="0"/>
              <a:t>Učenje razumevanja verbalne in neverbalne komunikacije</a:t>
            </a:r>
          </a:p>
          <a:p>
            <a:pPr>
              <a:buNone/>
            </a:pPr>
            <a:r>
              <a:rPr lang="sl-SI" dirty="0"/>
              <a:t> 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51" y="1226127"/>
            <a:ext cx="3291404" cy="2635746"/>
          </a:xfrm>
          <a:prstGeom prst="rect">
            <a:avLst/>
          </a:prstGeom>
        </p:spPr>
      </p:pic>
      <p:sp>
        <p:nvSpPr>
          <p:cNvPr id="8" name="Označba mesta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8C0B-0A3E-4793-B55F-0464CD9810E6}" type="datetime1">
              <a:rPr lang="sl-SI" smtClean="0"/>
              <a:t>13. 12. 2019</a:t>
            </a:fld>
            <a:endParaRPr lang="sl-SI"/>
          </a:p>
        </p:txBody>
      </p:sp>
      <p:sp>
        <p:nvSpPr>
          <p:cNvPr id="9" name="Označba mesta no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10" name="Označba mesta številke diapoz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49</a:t>
            </a:fld>
            <a:endParaRPr lang="sl-SI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964221A0-996A-4EA3-B48E-C5D8F8DAE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8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solidFill>
                  <a:schemeClr val="accent1"/>
                </a:solidFill>
              </a:rPr>
              <a:t>KLINIČNE ZNAČILNOSTI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63984" y="1518082"/>
            <a:ext cx="10989816" cy="4658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Diagnostični kriteriji za MAS po DSM-V:</a:t>
            </a:r>
          </a:p>
          <a:p>
            <a:r>
              <a:rPr lang="sl-SI" dirty="0">
                <a:solidFill>
                  <a:schemeClr val="accent1"/>
                </a:solidFill>
              </a:rPr>
              <a:t>Trajni primanjkljaji v socialni komunikaciji in interakciji</a:t>
            </a:r>
          </a:p>
          <a:p>
            <a:r>
              <a:rPr lang="sl-SI" dirty="0">
                <a:solidFill>
                  <a:schemeClr val="accent1"/>
                </a:solidFill>
              </a:rPr>
              <a:t>Omejeni in ponavljajoči se vzorci vedenj, interesov ali aktivnosti</a:t>
            </a:r>
          </a:p>
          <a:p>
            <a:endParaRPr lang="sl-SI" dirty="0"/>
          </a:p>
          <a:p>
            <a:r>
              <a:rPr lang="sl-SI" dirty="0"/>
              <a:t>Pridružene druge motnje (MDR, ADHD, SUT,…)</a:t>
            </a:r>
          </a:p>
          <a:p>
            <a:r>
              <a:rPr lang="sl-SI" dirty="0"/>
              <a:t>Pridružene neželene oblike vedenja</a:t>
            </a:r>
          </a:p>
          <a:p>
            <a:r>
              <a:rPr lang="sl-SI" dirty="0"/>
              <a:t>Pomen sposobnosti za učenje - vključitev v VIZ okolje</a:t>
            </a:r>
          </a:p>
          <a:p>
            <a:r>
              <a:rPr lang="sl-SI" dirty="0"/>
              <a:t>Pomen prilagojenega vedenja – vključitev v VIZ okolje</a:t>
            </a:r>
          </a:p>
          <a:p>
            <a:r>
              <a:rPr lang="sl-SI" dirty="0"/>
              <a:t>Velik pomen kliničnega opazovanja, pogovor s starši, poročilo vrtca/šole</a:t>
            </a:r>
          </a:p>
        </p:txBody>
      </p:sp>
      <p:sp>
        <p:nvSpPr>
          <p:cNvPr id="4" name="Oblak 3"/>
          <p:cNvSpPr/>
          <p:nvPr/>
        </p:nvSpPr>
        <p:spPr>
          <a:xfrm>
            <a:off x="9152878" y="2635527"/>
            <a:ext cx="3039122" cy="2582423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Razumevanje učnih značilnosti otrok z MAS je izhodišče kvalitetnega poučevanja</a:t>
            </a:r>
          </a:p>
          <a:p>
            <a:pPr algn="ctr"/>
            <a:endParaRPr lang="sl-SI" dirty="0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A2FE9-2ABB-408C-8E6C-97A50E156E8F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5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35153A9-1B14-4BAB-863A-82CD2C1C3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5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>
                <a:solidFill>
                  <a:schemeClr val="accent1"/>
                </a:solidFill>
              </a:rPr>
              <a:t>VEDENJE</a:t>
            </a:r>
          </a:p>
          <a:p>
            <a:pPr marL="0" indent="0" algn="ctr">
              <a:buNone/>
            </a:pPr>
            <a:endParaRPr lang="sl-SI" dirty="0">
              <a:solidFill>
                <a:schemeClr val="accent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86" y="3231702"/>
            <a:ext cx="4554682" cy="2563972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2BA9-2195-453D-B761-BA2217E556EE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50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FB49630-3FF5-439A-ABBB-A6221C151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49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7730" y="103702"/>
            <a:ext cx="10515600" cy="1325562"/>
          </a:xfrm>
        </p:spPr>
        <p:txBody>
          <a:bodyPr/>
          <a:lstStyle/>
          <a:p>
            <a:r>
              <a:rPr lang="sl-SI" dirty="0"/>
              <a:t>POSTAVITE JASNE MEJE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7259" y="1253681"/>
            <a:ext cx="10515600" cy="4732627"/>
          </a:xfrm>
        </p:spPr>
        <p:txBody>
          <a:bodyPr>
            <a:normAutofit lnSpcReduction="1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NE je vedno NE!</a:t>
            </a:r>
          </a:p>
          <a:p>
            <a:r>
              <a:rPr lang="sl-SI" dirty="0"/>
              <a:t>NE (ko je to res potrebo)</a:t>
            </a:r>
          </a:p>
          <a:p>
            <a:endParaRPr lang="sl-SI" dirty="0"/>
          </a:p>
          <a:p>
            <a:r>
              <a:rPr lang="sl-SI" dirty="0"/>
              <a:t>Prazna embalaža</a:t>
            </a:r>
          </a:p>
          <a:p>
            <a:r>
              <a:rPr lang="sl-SI" dirty="0"/>
              <a:t>Dogovor (</a:t>
            </a:r>
            <a:r>
              <a:rPr lang="sl-SI" dirty="0" err="1"/>
              <a:t>žetoniranje</a:t>
            </a:r>
            <a:r>
              <a:rPr lang="sl-SI" dirty="0"/>
              <a:t>)</a:t>
            </a:r>
          </a:p>
          <a:p>
            <a:r>
              <a:rPr lang="sl-SI" dirty="0"/>
              <a:t>Ponudimo alternativo</a:t>
            </a:r>
          </a:p>
          <a:p>
            <a:r>
              <a:rPr lang="sl-SI" dirty="0"/>
              <a:t>Vizualni znak NE</a:t>
            </a:r>
          </a:p>
          <a:p>
            <a:r>
              <a:rPr lang="sl-SI" dirty="0"/>
              <a:t>Vizualni urnik (vključitev sličice kdaj bo spet na voljo)</a:t>
            </a:r>
          </a:p>
          <a:p>
            <a:r>
              <a:rPr lang="sl-SI" dirty="0"/>
              <a:t>Koncept končano (štetje + gesta, glasba, ura, ritual, urnik)</a:t>
            </a:r>
          </a:p>
          <a:p>
            <a:r>
              <a:rPr lang="sl-SI" dirty="0"/>
              <a:t>Počakaj </a:t>
            </a:r>
          </a:p>
          <a:p>
            <a:endParaRPr lang="sl-SI" dirty="0"/>
          </a:p>
        </p:txBody>
      </p:sp>
      <p:sp>
        <p:nvSpPr>
          <p:cNvPr id="10" name="Označba mesta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9622-4829-45C3-B156-5F81C4F85385}" type="datetime1">
              <a:rPr lang="sl-SI" smtClean="0"/>
              <a:t>13. 12. 2019</a:t>
            </a:fld>
            <a:endParaRPr lang="sl-SI"/>
          </a:p>
        </p:txBody>
      </p:sp>
      <p:sp>
        <p:nvSpPr>
          <p:cNvPr id="11" name="Označba mesta no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asist. dr.Ana Bezenšek, prof. spec. in reh. ped.; Inštitut za avtizem, zavod za razvojno medicino, Ljubljana</a:t>
            </a:r>
            <a:endParaRPr lang="sl-SI" dirty="0"/>
          </a:p>
        </p:txBody>
      </p:sp>
      <p:sp>
        <p:nvSpPr>
          <p:cNvPr id="12" name="Označba mesta številke diapoz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B381C-7987-48D2-8FFA-91F1D24D3BBC}" type="slidenum">
              <a:rPr lang="sl-SI" smtClean="0"/>
              <a:t>51</a:t>
            </a:fld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08" y="283627"/>
            <a:ext cx="1333500" cy="17335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34" y="2392725"/>
            <a:ext cx="1847850" cy="24669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98229" y="4883811"/>
            <a:ext cx="1417614" cy="189258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58" y="2905402"/>
            <a:ext cx="2498132" cy="165637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141" y="883639"/>
            <a:ext cx="1639149" cy="1639149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03" y="2427524"/>
            <a:ext cx="1980911" cy="14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8190" y="5417404"/>
            <a:ext cx="1382811" cy="138281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47" y="5511578"/>
            <a:ext cx="2744211" cy="117952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10DFA9FB-E903-4372-B3D4-F684A51E2A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64"/>
    </mc:Choice>
    <mc:Fallback xmlns="">
      <p:transition spd="slow" advTm="62964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51" y="-248982"/>
            <a:ext cx="10515600" cy="1325563"/>
          </a:xfrm>
        </p:spPr>
        <p:txBody>
          <a:bodyPr/>
          <a:lstStyle/>
          <a:p>
            <a:r>
              <a:rPr lang="sl-SI" dirty="0"/>
              <a:t>VIZUALNI OPOMNIKI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57" y="981623"/>
            <a:ext cx="3121189" cy="23288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78" y="3990188"/>
            <a:ext cx="2088232" cy="245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51" y="532150"/>
            <a:ext cx="4712749" cy="2991426"/>
          </a:xfrm>
          <a:prstGeom prst="rect">
            <a:avLst/>
          </a:prstGeom>
        </p:spPr>
      </p:pic>
      <p:pic>
        <p:nvPicPr>
          <p:cNvPr id="9" name="Označba mesta vseb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1" y="3820462"/>
            <a:ext cx="4818550" cy="2793126"/>
          </a:xfrm>
          <a:prstGeom prst="rect">
            <a:avLst/>
          </a:prstGeom>
        </p:spPr>
      </p:pic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071B-9979-42E2-9249-F01D2569DBC2}" type="datetime1">
              <a:rPr lang="sl-SI" smtClean="0"/>
              <a:t>13. 12. 2019</a:t>
            </a:fld>
            <a:endParaRPr lang="sl-SI"/>
          </a:p>
        </p:txBody>
      </p:sp>
      <p:sp>
        <p:nvSpPr>
          <p:cNvPr id="12" name="Označba mesta no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13" name="Označba mesta številke diapoz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52</a:t>
            </a:fld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A7C7068-0343-4774-BB56-A22583F10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74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DEFINIRAJ ŽELJENO VEDENJE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None/>
            </a:pPr>
            <a:endParaRPr lang="en-GB" altLang="sl-SI" sz="1800" dirty="0"/>
          </a:p>
          <a:p>
            <a:pPr>
              <a:spcBef>
                <a:spcPts val="500"/>
              </a:spcBef>
              <a:spcAft>
                <a:spcPts val="500"/>
              </a:spcAft>
              <a:buNone/>
            </a:pPr>
            <a:r>
              <a:rPr lang="en-GB" altLang="sl-SI" dirty="0"/>
              <a:t>    </a:t>
            </a:r>
            <a:r>
              <a:rPr lang="sl-SI" altLang="sl-SI" dirty="0"/>
              <a:t>sedi</a:t>
            </a:r>
            <a:r>
              <a:rPr lang="en-GB" altLang="sl-SI" dirty="0"/>
              <a:t>	                    </a:t>
            </a:r>
            <a:r>
              <a:rPr lang="sl-SI" altLang="sl-SI" dirty="0"/>
              <a:t>        reši nalogo</a:t>
            </a:r>
            <a:r>
              <a:rPr lang="en-GB" altLang="sl-SI" dirty="0"/>
              <a:t>	</a:t>
            </a:r>
            <a:r>
              <a:rPr lang="sl-SI" altLang="sl-SI" dirty="0"/>
              <a:t>          bodi tiho</a:t>
            </a:r>
            <a:endParaRPr lang="en-GB" altLang="sl-SI" dirty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41" y="3326628"/>
            <a:ext cx="1438781" cy="19265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234" y="3576586"/>
            <a:ext cx="1597290" cy="167654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68" y="3857414"/>
            <a:ext cx="11144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A80C492-F0B6-42FE-998A-ED4202EF3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42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NE POZABITE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77091" y="2005013"/>
            <a:ext cx="11637818" cy="4351337"/>
          </a:xfrm>
        </p:spPr>
        <p:txBody>
          <a:bodyPr/>
          <a:lstStyle/>
          <a:p>
            <a:pPr algn="ctr"/>
            <a:r>
              <a:rPr lang="sl-SI" dirty="0"/>
              <a:t>uspeh otroka zavisi od mnogih dejavnikov (starši, otrok, viz okoliščine,…)</a:t>
            </a:r>
          </a:p>
          <a:p>
            <a:pPr algn="ctr"/>
            <a:r>
              <a:rPr lang="sl-SI" dirty="0"/>
              <a:t>pomen sodelovanja z drugimi strokovnimi delavci</a:t>
            </a:r>
          </a:p>
          <a:p>
            <a:pPr algn="ctr"/>
            <a:r>
              <a:rPr lang="sl-SI" dirty="0"/>
              <a:t>nevarnost izgorelosti</a:t>
            </a:r>
          </a:p>
          <a:p>
            <a:pPr algn="ctr"/>
            <a:r>
              <a:rPr lang="sl-SI" dirty="0"/>
              <a:t>dobro počutje vseh sodelujočih</a:t>
            </a:r>
          </a:p>
          <a:p>
            <a:pPr algn="ctr"/>
            <a:r>
              <a:rPr lang="sl-SI" dirty="0"/>
              <a:t>SLO sistema ni mogoče dobesedno primerjati s tujimi</a:t>
            </a:r>
          </a:p>
          <a:p>
            <a:pPr algn="ctr"/>
            <a:r>
              <a:rPr lang="sl-SI" dirty="0"/>
              <a:t>pomen sodelovanja zdravstva, šolstva ter socialnega področja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A3090-C7B6-4528-883E-C4DF02DCBE29}" type="datetime1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54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134F743-1557-4324-9D96-3B15EE79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4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45127" y="1537854"/>
            <a:ext cx="10515600" cy="4351337"/>
          </a:xfrm>
        </p:spPr>
        <p:txBody>
          <a:bodyPr/>
          <a:lstStyle/>
          <a:p>
            <a:pPr algn="ctr"/>
            <a:endParaRPr lang="sl-SI" dirty="0"/>
          </a:p>
          <a:p>
            <a:pPr algn="ctr"/>
            <a:endParaRPr lang="sl-SI" dirty="0"/>
          </a:p>
          <a:p>
            <a:pPr marL="0" indent="0" algn="ctr">
              <a:buNone/>
            </a:pPr>
            <a:r>
              <a:rPr lang="sl-SI" sz="5400" dirty="0">
                <a:latin typeface="+mj-lt"/>
              </a:rPr>
              <a:t>HVALA</a:t>
            </a:r>
          </a:p>
          <a:p>
            <a:pPr marL="0" indent="0" algn="ctr">
              <a:buNone/>
            </a:pPr>
            <a:endParaRPr lang="sl-SI" sz="5400" dirty="0">
              <a:latin typeface="+mj-lt"/>
            </a:endParaRPr>
          </a:p>
          <a:p>
            <a:pPr marL="0" indent="0" algn="ctr">
              <a:buNone/>
            </a:pPr>
            <a:endParaRPr lang="sl-SI" sz="5400" dirty="0">
              <a:latin typeface="+mj-lt"/>
            </a:endParaRPr>
          </a:p>
          <a:p>
            <a:pPr marL="0" indent="0" algn="ctr">
              <a:buNone/>
            </a:pPr>
            <a:endParaRPr lang="sl-SI" sz="54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471" y="3578440"/>
            <a:ext cx="3534505" cy="1835224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B4D0-6E2C-464D-BFA8-C83AE4E05BCC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55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ABF5A66-9A56-4544-8AF1-092AC6868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8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solidFill>
                  <a:schemeClr val="accent1"/>
                </a:solidFill>
                <a:latin typeface="+mn-lt"/>
              </a:rPr>
              <a:t>Trajni primanjkljaji v socialni komunikaciji in socialni interakciji</a:t>
            </a:r>
            <a:r>
              <a:rPr lang="sl-SI" sz="3600" dirty="0">
                <a:solidFill>
                  <a:schemeClr val="accent1"/>
                </a:solidFill>
              </a:rPr>
              <a:t/>
            </a:r>
            <a:br>
              <a:rPr lang="sl-SI" sz="3600" dirty="0">
                <a:solidFill>
                  <a:schemeClr val="accent1"/>
                </a:solidFill>
              </a:rPr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74963" y="1027906"/>
            <a:ext cx="11042073" cy="5756564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endParaRPr lang="sl-SI" sz="2000" dirty="0"/>
          </a:p>
          <a:p>
            <a:pPr lvl="0"/>
            <a:r>
              <a:rPr lang="sl-SI" dirty="0"/>
              <a:t>socialno-čustvena izmenjava:</a:t>
            </a:r>
          </a:p>
          <a:p>
            <a:pPr lvl="1"/>
            <a:r>
              <a:rPr lang="sl-SI" dirty="0"/>
              <a:t>prevladujoče enosmerna interakcija (enosmerno sprašuje, enosmerno odgovarja, socialen klepet)</a:t>
            </a:r>
          </a:p>
          <a:p>
            <a:pPr lvl="1"/>
            <a:r>
              <a:rPr lang="sl-SI" dirty="0"/>
              <a:t>okrnjena zmožnost deliti lastne interese in čustva (težko deli veselje)</a:t>
            </a:r>
          </a:p>
          <a:p>
            <a:pPr lvl="1"/>
            <a:r>
              <a:rPr lang="sl-SI" dirty="0"/>
              <a:t>nizek nivo </a:t>
            </a:r>
            <a:r>
              <a:rPr lang="sl-SI" dirty="0" err="1"/>
              <a:t>asertivnosti</a:t>
            </a:r>
            <a:r>
              <a:rPr lang="sl-SI" dirty="0"/>
              <a:t> in </a:t>
            </a:r>
            <a:r>
              <a:rPr lang="sl-SI" dirty="0" err="1"/>
              <a:t>responzivnosti</a:t>
            </a:r>
            <a:endParaRPr lang="sl-SI" dirty="0"/>
          </a:p>
          <a:p>
            <a:pPr marL="457200" lvl="1" indent="0">
              <a:buNone/>
            </a:pPr>
            <a:r>
              <a:rPr lang="sl-SI" dirty="0">
                <a:hlinkClick r:id="rId2"/>
              </a:rPr>
              <a:t>https://resources.autismnavigator.com/asdglossary/#/section/9/initiateInteraction</a:t>
            </a:r>
            <a:endParaRPr lang="sl-SI" dirty="0"/>
          </a:p>
          <a:p>
            <a:pPr marL="457200" lvl="1" indent="0">
              <a:buNone/>
            </a:pPr>
            <a:r>
              <a:rPr lang="sl-SI" dirty="0"/>
              <a:t> </a:t>
            </a:r>
            <a:endParaRPr lang="sl-SI" sz="1600" dirty="0"/>
          </a:p>
          <a:p>
            <a:pPr lvl="0"/>
            <a:r>
              <a:rPr lang="sl-SI" dirty="0"/>
              <a:t>neverbalna komunikacija v kontekstu socialne interakcije:</a:t>
            </a:r>
          </a:p>
          <a:p>
            <a:pPr lvl="1"/>
            <a:r>
              <a:rPr lang="sl-SI" dirty="0"/>
              <a:t>pomanjkljiv in </a:t>
            </a:r>
            <a:r>
              <a:rPr lang="sl-SI" dirty="0" err="1"/>
              <a:t>odkrenljiv</a:t>
            </a:r>
            <a:r>
              <a:rPr lang="sl-SI" dirty="0"/>
              <a:t> očesni kontakt (kratkotrajen, pretiran)</a:t>
            </a:r>
          </a:p>
          <a:p>
            <a:pPr lvl="1"/>
            <a:r>
              <a:rPr lang="sl-SI" dirty="0"/>
              <a:t>primanjkljaji v razumevanju in uporabi kretenj (prst, prikimati, odkimati)</a:t>
            </a:r>
          </a:p>
          <a:p>
            <a:pPr lvl="1"/>
            <a:r>
              <a:rPr lang="sl-SI" dirty="0"/>
              <a:t>odsotnost obrazne mimike  </a:t>
            </a:r>
          </a:p>
          <a:p>
            <a:pPr marL="457200" lvl="1" indent="0">
              <a:buNone/>
            </a:pPr>
            <a:r>
              <a:rPr lang="sl-SI" dirty="0">
                <a:hlinkClick r:id="rId3"/>
              </a:rPr>
              <a:t>https://resources.autismnavigator.com/asdglossary/#/section/13/gestures</a:t>
            </a:r>
            <a:endParaRPr lang="sl-SI" dirty="0"/>
          </a:p>
          <a:p>
            <a:pPr lvl="1"/>
            <a:endParaRPr lang="sl-SI" sz="1600" dirty="0"/>
          </a:p>
          <a:p>
            <a:pPr lvl="0"/>
            <a:r>
              <a:rPr lang="sl-SI" dirty="0"/>
              <a:t>vzpostavljanje, vzdrževanje in razumevanje odnosov</a:t>
            </a:r>
          </a:p>
          <a:p>
            <a:pPr lvl="1"/>
            <a:r>
              <a:rPr lang="sl-SI" dirty="0"/>
              <a:t>prilagajanje vedenja glede na različne socialne okoliščine  (domače okolje, gledališče,…)</a:t>
            </a:r>
          </a:p>
          <a:p>
            <a:pPr lvl="1"/>
            <a:r>
              <a:rPr lang="sl-SI" dirty="0"/>
              <a:t>vključevanje v domišljijsko igro (težave s pretvarjanjem, zavračanje maskiranja, šibka empatija)</a:t>
            </a:r>
          </a:p>
          <a:p>
            <a:pPr lvl="1"/>
            <a:r>
              <a:rPr lang="sl-SI" dirty="0"/>
              <a:t>zanimanje za vrstnike in sklepanje prijateljstev (šibke socialne veščine)</a:t>
            </a:r>
            <a:endParaRPr lang="sl-SI" sz="1600" dirty="0"/>
          </a:p>
          <a:p>
            <a:pPr marL="457200" lvl="1" indent="0">
              <a:buNone/>
            </a:pPr>
            <a:r>
              <a:rPr lang="sl-SI" dirty="0">
                <a:hlinkClick r:id="rId4"/>
              </a:rPr>
              <a:t>https://resources.autismnavigator.com/asdglossary/#/section/16/interestOthers</a:t>
            </a:r>
            <a:endParaRPr lang="sl-SI" dirty="0"/>
          </a:p>
          <a:p>
            <a:pPr marL="457200" lvl="1" indent="0">
              <a:buNone/>
            </a:pPr>
            <a:endParaRPr lang="sl-SI" dirty="0"/>
          </a:p>
        </p:txBody>
      </p:sp>
      <p:sp>
        <p:nvSpPr>
          <p:cNvPr id="6" name="Označba mesta datum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DEC8-08AE-42DE-A63C-7F4D1F88DEAD}" type="datetime1">
              <a:rPr lang="sl-SI" smtClean="0"/>
              <a:t>13. 12. 2019</a:t>
            </a:fld>
            <a:endParaRPr lang="sl-SI"/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8" name="Označba mest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6</a:t>
            </a:fld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0A57949-DD9D-492A-A662-E578F7C9D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92232" y="1004990"/>
            <a:ext cx="11807536" cy="6681355"/>
          </a:xfrm>
        </p:spPr>
        <p:txBody>
          <a:bodyPr>
            <a:noAutofit/>
          </a:bodyPr>
          <a:lstStyle/>
          <a:p>
            <a:pPr lvl="0"/>
            <a:r>
              <a:rPr lang="sl-SI" sz="2000" dirty="0"/>
              <a:t>stereotipno ali ponavljajoče motorično gibanje, uporaba predmetov ali govora</a:t>
            </a:r>
          </a:p>
          <a:p>
            <a:pPr lvl="1"/>
            <a:r>
              <a:rPr lang="sl-SI" sz="1700" dirty="0"/>
              <a:t>Motorični </a:t>
            </a:r>
            <a:r>
              <a:rPr lang="sl-SI" sz="1700" dirty="0" err="1"/>
              <a:t>manerizmi</a:t>
            </a:r>
            <a:r>
              <a:rPr lang="sl-SI" sz="1700" dirty="0"/>
              <a:t> (potresavanje rok, hoja po prstih, krčenje prstov, zibanje telesa…)</a:t>
            </a:r>
          </a:p>
          <a:p>
            <a:pPr lvl="1"/>
            <a:r>
              <a:rPr lang="sl-SI" sz="1700" dirty="0"/>
              <a:t>poravnavanje igrač v vrsto ali potresavanje s predmeti (ustvarjanje reda)</a:t>
            </a:r>
          </a:p>
          <a:p>
            <a:pPr lvl="1"/>
            <a:r>
              <a:rPr lang="sl-SI" sz="1700" dirty="0" err="1"/>
              <a:t>eholalija</a:t>
            </a:r>
            <a:r>
              <a:rPr lang="sl-SI" sz="1700" dirty="0"/>
              <a:t> (takojšnja, odložena, posamezna beseda, cel stavek)</a:t>
            </a:r>
          </a:p>
          <a:p>
            <a:pPr lvl="1"/>
            <a:r>
              <a:rPr lang="sl-SI" sz="1800" dirty="0">
                <a:hlinkClick r:id="rId2"/>
              </a:rPr>
              <a:t>https://resources.autismnavigator.com/asdglossary/#/section/21/repetitiveMotor</a:t>
            </a:r>
            <a:endParaRPr lang="sl-SI" sz="1800" dirty="0"/>
          </a:p>
          <a:p>
            <a:pPr lvl="1"/>
            <a:endParaRPr lang="sl-SI" sz="1700" dirty="0"/>
          </a:p>
          <a:p>
            <a:pPr lvl="0"/>
            <a:r>
              <a:rPr lang="sl-SI" sz="2000" dirty="0"/>
              <a:t>vztrajanje v istosti, nefleksibilna privrženost rutinam ali prisotnost </a:t>
            </a:r>
            <a:r>
              <a:rPr lang="sl-SI" sz="2000" dirty="0" err="1"/>
              <a:t>ritualiziranih</a:t>
            </a:r>
            <a:r>
              <a:rPr lang="sl-SI" sz="2000" dirty="0"/>
              <a:t> vzorcev ali verbalno-neverbalnega vedenja</a:t>
            </a:r>
          </a:p>
          <a:p>
            <a:pPr lvl="1"/>
            <a:r>
              <a:rPr lang="sl-SI" sz="1700" dirty="0"/>
              <a:t>stres ob rahlih spremembah (material, prostor, oseba, čas,…)</a:t>
            </a:r>
          </a:p>
          <a:p>
            <a:pPr lvl="1"/>
            <a:r>
              <a:rPr lang="sl-SI" sz="1700" dirty="0"/>
              <a:t>težave s prehodi (prostor, dejavnost)</a:t>
            </a:r>
          </a:p>
          <a:p>
            <a:pPr lvl="1"/>
            <a:r>
              <a:rPr lang="sl-SI" sz="1700" dirty="0"/>
              <a:t>rigidni vzorci mišljenja (nefleksibilnost v mišljenju, perfekcionizem) </a:t>
            </a:r>
          </a:p>
          <a:p>
            <a:pPr lvl="1"/>
            <a:r>
              <a:rPr lang="sl-SI" sz="1700" dirty="0"/>
              <a:t>rituali pri pozdravljanju (enak stavek, manipulacija s predmeti, gibanje,…) </a:t>
            </a:r>
          </a:p>
          <a:p>
            <a:pPr lvl="1"/>
            <a:r>
              <a:rPr lang="sl-SI" sz="1700" dirty="0"/>
              <a:t>vsakodnevna potreba po enaki poti ali enaki hrani</a:t>
            </a:r>
          </a:p>
          <a:p>
            <a:pPr lvl="1"/>
            <a:r>
              <a:rPr lang="sl-SI" sz="1800" dirty="0">
                <a:hlinkClick r:id="rId3"/>
              </a:rPr>
              <a:t>https://resources.autismnavigator.com/asdglossary/#/section/25/extremeDistress</a:t>
            </a:r>
            <a:endParaRPr lang="sl-SI" sz="1800" dirty="0"/>
          </a:p>
          <a:p>
            <a:pPr lvl="1"/>
            <a:endParaRPr lang="sl-SI" sz="1700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467591" y="72736"/>
            <a:ext cx="10920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accent1"/>
                </a:solidFill>
              </a:rPr>
              <a:t>Omejeni in ponavljajoči se vzorci vedenj, interesov ali aktivnosti</a:t>
            </a:r>
          </a:p>
          <a:p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473EE-2332-4D14-8594-8519A3DA18EA}" type="datetime1">
              <a:rPr lang="sl-SI" smtClean="0"/>
              <a:t>13. 12. 2019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7</a:t>
            </a:fld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2EFEE2F-D206-4E2F-A1BE-F4C7E203B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4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0517" y="1032353"/>
            <a:ext cx="10883283" cy="5144610"/>
          </a:xfrm>
        </p:spPr>
        <p:txBody>
          <a:bodyPr/>
          <a:lstStyle/>
          <a:p>
            <a:pPr lvl="0"/>
            <a:r>
              <a:rPr lang="sl-SI" sz="2000" dirty="0"/>
              <a:t>zelo omejeni, fiksirani interesi, nenormalni v intenziteti ali fokusu </a:t>
            </a:r>
          </a:p>
          <a:p>
            <a:pPr lvl="1"/>
            <a:r>
              <a:rPr lang="sl-SI" sz="2000" dirty="0"/>
              <a:t>močna navezanost ali preokupacija z nenavadnimi predmeti (npr. jogurt, </a:t>
            </a:r>
            <a:r>
              <a:rPr lang="sl-SI" sz="2000" dirty="0" err="1"/>
              <a:t>titanik</a:t>
            </a:r>
            <a:r>
              <a:rPr lang="sl-SI" sz="2000" dirty="0"/>
              <a:t>, dvigala,…) </a:t>
            </a:r>
          </a:p>
          <a:p>
            <a:pPr lvl="1"/>
            <a:r>
              <a:rPr lang="sl-SI" sz="2000" dirty="0"/>
              <a:t>pretirano omejeni, izrazito usmerjeni interesi (npr. zajec na sliki, plišast, posteljnina,…)</a:t>
            </a:r>
          </a:p>
          <a:p>
            <a:pPr lvl="1"/>
            <a:r>
              <a:rPr lang="sl-SI" sz="2000" dirty="0">
                <a:hlinkClick r:id="rId2"/>
              </a:rPr>
              <a:t>https://resources.autismnavigator.com/asdglossary/#/section/28/unusualObjects</a:t>
            </a:r>
            <a:endParaRPr lang="sl-SI" sz="2000" dirty="0"/>
          </a:p>
          <a:p>
            <a:pPr lvl="1"/>
            <a:endParaRPr lang="sl-SI" sz="2000" dirty="0"/>
          </a:p>
          <a:p>
            <a:pPr lvl="0"/>
            <a:r>
              <a:rPr lang="sl-SI" sz="2000" dirty="0" err="1"/>
              <a:t>hiper</a:t>
            </a:r>
            <a:r>
              <a:rPr lang="sl-SI" sz="2000" dirty="0"/>
              <a:t>-  ali </a:t>
            </a:r>
            <a:r>
              <a:rPr lang="sl-SI" sz="2000" dirty="0" err="1"/>
              <a:t>hiposenzitivnost</a:t>
            </a:r>
            <a:r>
              <a:rPr lang="sl-SI" sz="2000" dirty="0"/>
              <a:t> na senzorne dražljaje ali nenavaden interes za senzorne aspekte okolja</a:t>
            </a:r>
          </a:p>
          <a:p>
            <a:pPr lvl="1"/>
            <a:r>
              <a:rPr lang="sl-SI" sz="2000" dirty="0"/>
              <a:t>očitna ravnodušnost za bolečino/temperaturo (cepljenje, zobozdravnik,…) </a:t>
            </a:r>
          </a:p>
          <a:p>
            <a:pPr lvl="1"/>
            <a:r>
              <a:rPr lang="sl-SI" sz="2000" dirty="0"/>
              <a:t>odklonilen odnos do specifičnih zvokov ali tekstur (nenadni zvoki, ni kontrole, tekstura hrane ali materiala)</a:t>
            </a:r>
          </a:p>
          <a:p>
            <a:pPr lvl="1"/>
            <a:r>
              <a:rPr lang="sl-SI" sz="2000" dirty="0"/>
              <a:t>pretirano ovohavanje ali dotikanje predmetov </a:t>
            </a:r>
          </a:p>
          <a:p>
            <a:pPr lvl="1"/>
            <a:r>
              <a:rPr lang="sl-SI" sz="2000" dirty="0"/>
              <a:t>vizualna fascinacija z lučmi ali gibanjem (skakanje, opazovanje sipkih materialov, …)</a:t>
            </a:r>
          </a:p>
          <a:p>
            <a:pPr marL="457200" lvl="1" indent="0">
              <a:buNone/>
            </a:pPr>
            <a:r>
              <a:rPr lang="sl-SI" sz="2000" dirty="0">
                <a:hlinkClick r:id="rId3"/>
              </a:rPr>
              <a:t>https://resources.autismnavigator.com/asdglossary/#/section/32/overReactive</a:t>
            </a:r>
            <a:endParaRPr lang="sl-SI" sz="2000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FF90D6-D301-498E-9947-8A9D53A36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6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45127" y="696191"/>
            <a:ext cx="10515600" cy="4351337"/>
          </a:xfrm>
        </p:spPr>
        <p:txBody>
          <a:bodyPr/>
          <a:lstStyle/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>
                <a:solidFill>
                  <a:schemeClr val="accent1"/>
                </a:solidFill>
              </a:rPr>
              <a:t>PREDSTOPNJE ZA UČENJE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accent1"/>
                </a:solidFill>
              </a:rPr>
              <a:t>POMEN ZGODNJE INTERVENCIJE</a:t>
            </a:r>
          </a:p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677" y="2996550"/>
            <a:ext cx="4762500" cy="3171825"/>
          </a:xfrm>
          <a:prstGeom prst="rect">
            <a:avLst/>
          </a:prstGeom>
        </p:spPr>
      </p:pic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A5A52-790A-41B3-8AFB-73D2030D4890}" type="datetime1">
              <a:rPr lang="sl-SI" smtClean="0"/>
              <a:t>13. 12. 2019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asist. dr.Ana Bezenšek, prof. spec. in reh. ped.; Inštitut za avtizem, zavod za razvojno medicino, Ljubljana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E2A2-242E-4920-A7E1-6C907CA6938B}" type="slidenum">
              <a:rPr lang="sl-SI" smtClean="0"/>
              <a:t>9</a:t>
            </a:fld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4FD6B8C-6519-4A3B-944B-950DA57CC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18" y="0"/>
            <a:ext cx="2429682" cy="10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03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2757</Words>
  <Application>Microsoft Office PowerPoint</Application>
  <PresentationFormat>Širokozaslonsko</PresentationFormat>
  <Paragraphs>449</Paragraphs>
  <Slides>55</Slides>
  <Notes>18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Wingdings</vt:lpstr>
      <vt:lpstr>Officeova tema</vt:lpstr>
      <vt:lpstr>   PREPOZNAVANJE IN OBRAVNAVA OTROK Z AVTIZMOM V PREDŠOLSKEM IN ŠOLSKEM OBDOBJU </vt:lpstr>
      <vt:lpstr>PowerPointova predstavitev</vt:lpstr>
      <vt:lpstr>Inštitut za avtizem, zavod za razvojno medicino, Ljubljana </vt:lpstr>
      <vt:lpstr>PowerPointova predstavitev</vt:lpstr>
      <vt:lpstr>KLINIČNE ZNAČILNOSTI</vt:lpstr>
      <vt:lpstr>Trajni primanjkljaji v socialni komunikaciji in socialni interakciji </vt:lpstr>
      <vt:lpstr>PowerPointova predstavitev</vt:lpstr>
      <vt:lpstr>PowerPointova predstavitev</vt:lpstr>
      <vt:lpstr>PowerPointova predstavitev</vt:lpstr>
      <vt:lpstr>UČENJE UČENJA </vt:lpstr>
      <vt:lpstr>Učenje živali</vt:lpstr>
      <vt:lpstr>Učenje živali</vt:lpstr>
      <vt:lpstr> </vt:lpstr>
      <vt:lpstr>PowerPointova predstavitev</vt:lpstr>
      <vt:lpstr>PowerPointova predstavitev</vt:lpstr>
      <vt:lpstr>STRUKTURIRANO UČENJE </vt:lpstr>
      <vt:lpstr> ELEMENTI STRUKTURIRANEGA UČENJA </vt:lpstr>
      <vt:lpstr>ZLATA PRAVILA </vt:lpstr>
      <vt:lpstr>Primer dejavnosti:</vt:lpstr>
      <vt:lpstr>PowerPointova predstavitev</vt:lpstr>
      <vt:lpstr>PowerPointova predstavitev</vt:lpstr>
      <vt:lpstr>PowerPointova predstavitev</vt:lpstr>
      <vt:lpstr>PowerPointova predstavitev</vt:lpstr>
      <vt:lpstr>ČASOVNIKI </vt:lpstr>
      <vt:lpstr>PowerPointova predstavitev</vt:lpstr>
      <vt:lpstr>VIZUALNI URNIKI </vt:lpstr>
      <vt:lpstr>PowerPointova predstavitev</vt:lpstr>
      <vt:lpstr>PowerPointova predstavitev</vt:lpstr>
      <vt:lpstr>PowerPointova predstavitev</vt:lpstr>
      <vt:lpstr>PowerPointova predstavitev</vt:lpstr>
      <vt:lpstr>SOCIALNI KROGI </vt:lpstr>
      <vt:lpstr>SOCIALNE ZGODBE   </vt:lpstr>
      <vt:lpstr>Primer:</vt:lpstr>
      <vt:lpstr>STOPENJSKA LESTVICA </vt:lpstr>
      <vt:lpstr>PREPOZNAVANJE ČUSTEV PRI DRUGIH</vt:lpstr>
      <vt:lpstr>KAKO TI OBČUTIŠ ČUSTVA?</vt:lpstr>
      <vt:lpstr>PREPOZNAVANJE ČUSTEV PRI SEBI</vt:lpstr>
      <vt:lpstr>KAJ LAHKO NAREDIM, KO SEM JEZEN?</vt:lpstr>
      <vt:lpstr>PowerPointova predstavitev</vt:lpstr>
      <vt:lpstr>PowerPointova predstavitev</vt:lpstr>
      <vt:lpstr>SENZORIKA </vt:lpstr>
      <vt:lpstr>KONKRETNI PRIMERI:</vt:lpstr>
      <vt:lpstr>PowerPointova predstavitev</vt:lpstr>
      <vt:lpstr>NADOMESTNA OBLIKA KOMUNIKACIJE</vt:lpstr>
      <vt:lpstr>PowerPointova predstavitev</vt:lpstr>
      <vt:lpstr>PowerPointova predstavitev</vt:lpstr>
      <vt:lpstr>PowerPointova predstavitev</vt:lpstr>
      <vt:lpstr>PowerPointova predstavitev</vt:lpstr>
      <vt:lpstr>NAŠA KOMUNIKACIJA </vt:lpstr>
      <vt:lpstr>PowerPointova predstavitev</vt:lpstr>
      <vt:lpstr>POSTAVITE JASNE MEJE</vt:lpstr>
      <vt:lpstr>VIZUALNI OPOMNIKI</vt:lpstr>
      <vt:lpstr>DEFINIRAJ ŽELJENO VEDENJE</vt:lpstr>
      <vt:lpstr>NE POZABITE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AnaB</dc:creator>
  <cp:lastModifiedBy>Daša Könye</cp:lastModifiedBy>
  <cp:revision>45</cp:revision>
  <dcterms:created xsi:type="dcterms:W3CDTF">2019-11-14T20:10:39Z</dcterms:created>
  <dcterms:modified xsi:type="dcterms:W3CDTF">2019-12-13T09:14:31Z</dcterms:modified>
</cp:coreProperties>
</file>